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24" r:id="rId3"/>
    <p:sldMasterId id="2147483736" r:id="rId4"/>
    <p:sldMasterId id="2147483760" r:id="rId5"/>
    <p:sldMasterId id="2147483880" r:id="rId6"/>
    <p:sldMasterId id="2147483892" r:id="rId7"/>
    <p:sldMasterId id="2147483917" r:id="rId8"/>
    <p:sldMasterId id="2147483942" r:id="rId9"/>
    <p:sldMasterId id="2147483954" r:id="rId10"/>
    <p:sldMasterId id="2147483966" r:id="rId11"/>
  </p:sldMasterIdLst>
  <p:notesMasterIdLst>
    <p:notesMasterId r:id="rId47"/>
  </p:notesMasterIdLst>
  <p:handoutMasterIdLst>
    <p:handoutMasterId r:id="rId48"/>
  </p:handoutMasterIdLst>
  <p:sldIdLst>
    <p:sldId id="296" r:id="rId12"/>
    <p:sldId id="453" r:id="rId13"/>
    <p:sldId id="404" r:id="rId14"/>
    <p:sldId id="455" r:id="rId15"/>
    <p:sldId id="421" r:id="rId16"/>
    <p:sldId id="414" r:id="rId17"/>
    <p:sldId id="407" r:id="rId18"/>
    <p:sldId id="409" r:id="rId19"/>
    <p:sldId id="410" r:id="rId20"/>
    <p:sldId id="411" r:id="rId21"/>
    <p:sldId id="412" r:id="rId22"/>
    <p:sldId id="413" r:id="rId23"/>
    <p:sldId id="402" r:id="rId24"/>
    <p:sldId id="422" r:id="rId25"/>
    <p:sldId id="493" r:id="rId26"/>
    <p:sldId id="471" r:id="rId27"/>
    <p:sldId id="472" r:id="rId28"/>
    <p:sldId id="474" r:id="rId29"/>
    <p:sldId id="492" r:id="rId30"/>
    <p:sldId id="490" r:id="rId31"/>
    <p:sldId id="491" r:id="rId32"/>
    <p:sldId id="478" r:id="rId33"/>
    <p:sldId id="480" r:id="rId34"/>
    <p:sldId id="481" r:id="rId35"/>
    <p:sldId id="494" r:id="rId36"/>
    <p:sldId id="495" r:id="rId37"/>
    <p:sldId id="482" r:id="rId38"/>
    <p:sldId id="483" r:id="rId39"/>
    <p:sldId id="484" r:id="rId40"/>
    <p:sldId id="383" r:id="rId41"/>
    <p:sldId id="488" r:id="rId42"/>
    <p:sldId id="418" r:id="rId43"/>
    <p:sldId id="390" r:id="rId44"/>
    <p:sldId id="432" r:id="rId45"/>
    <p:sldId id="420" r:id="rId46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>
        <p:guide orient="horz" pos="134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>
                <a:solidFill>
                  <a:srgbClr val="002060"/>
                </a:solidFill>
              </a:rPr>
              <a:t>Численность </a:t>
            </a:r>
            <a:r>
              <a:rPr lang="ru-RU" sz="1300" smtClean="0">
                <a:solidFill>
                  <a:srgbClr val="002060"/>
                </a:solidFill>
              </a:rPr>
              <a:t>специалистов сестринского дела по </a:t>
            </a:r>
            <a:r>
              <a:rPr lang="ru-RU" sz="1300">
                <a:solidFill>
                  <a:srgbClr val="002060"/>
                </a:solidFill>
              </a:rPr>
              <a:t>республике на конец 2018 г 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46293296846201E-2"/>
          <c:y val="0.1924323223345554"/>
          <c:w val="0.92821752748719943"/>
          <c:h val="0.72410665790220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СМР по специальности "Сестринское дело" по республике на конец 2018 г </c:v>
                </c:pt>
              </c:strCache>
            </c:strRef>
          </c:tx>
          <c:dLbls>
            <c:dLbl>
              <c:idx val="0"/>
              <c:layout>
                <c:manualLayout>
                  <c:x val="-0.26704116981665682"/>
                  <c:y val="5.049135399471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ru-RU" sz="12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3C-4263-ACCD-37AB205E9B99}"/>
                </c:ext>
              </c:extLst>
            </c:dLbl>
            <c:dLbl>
              <c:idx val="1"/>
              <c:layout>
                <c:manualLayout>
                  <c:x val="-0.25038714022028741"/>
                  <c:y val="5.6021938920366946E-3"/>
                </c:manualLayout>
              </c:layout>
              <c:spPr/>
              <c:txPr>
                <a:bodyPr/>
                <a:lstStyle/>
                <a:p>
                  <a:pPr>
                    <a:defRPr lang="ru-RU" sz="12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3C-4263-ACCD-37AB205E9B99}"/>
                </c:ext>
              </c:extLst>
            </c:dLbl>
            <c:dLbl>
              <c:idx val="2"/>
              <c:layout>
                <c:manualLayout>
                  <c:x val="0.27996182306640932"/>
                  <c:y val="-2.4367410869244845E-2"/>
                </c:manualLayout>
              </c:layout>
              <c:spPr/>
              <c:txPr>
                <a:bodyPr/>
                <a:lstStyle/>
                <a:p>
                  <a:pPr>
                    <a:defRPr lang="ru-RU" sz="1200" b="1">
                      <a:solidFill>
                        <a:srgbClr val="00206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3C-4263-ACCD-37AB205E9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ТиПО</c:v>
                </c:pt>
                <c:pt idx="1">
                  <c:v>прикладной бакалавр</c:v>
                </c:pt>
                <c:pt idx="2">
                  <c:v> академический  бакалавр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0.99299999999999999</c:v>
                </c:pt>
                <c:pt idx="1">
                  <c:v>3.200000000000008E-3</c:v>
                </c:pt>
                <c:pt idx="2">
                  <c:v>3.5000000000000074E-3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5-49D0-BA22-CA59E7B0E9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>
                <a:solidFill>
                  <a:srgbClr val="002060"/>
                </a:solidFill>
              </a:rPr>
              <a:t>Численность </a:t>
            </a:r>
            <a:r>
              <a:rPr lang="ru-RU" smtClean="0">
                <a:solidFill>
                  <a:srgbClr val="002060"/>
                </a:solidFill>
              </a:rPr>
              <a:t>специалистов</a:t>
            </a:r>
            <a:r>
              <a:rPr lang="ru-RU" baseline="0" smtClean="0">
                <a:solidFill>
                  <a:srgbClr val="002060"/>
                </a:solidFill>
              </a:rPr>
              <a:t> сестринского дела </a:t>
            </a:r>
            <a:r>
              <a:rPr lang="ru-RU" smtClean="0">
                <a:solidFill>
                  <a:srgbClr val="002060"/>
                </a:solidFill>
              </a:rPr>
              <a:t>по </a:t>
            </a:r>
            <a:r>
              <a:rPr lang="ru-RU">
                <a:solidFill>
                  <a:srgbClr val="002060"/>
                </a:solidFill>
              </a:rPr>
              <a:t>республике к 2030 году </a:t>
            </a:r>
          </a:p>
        </c:rich>
      </c:tx>
      <c:layout>
        <c:manualLayout>
          <c:xMode val="edge"/>
          <c:yMode val="edge"/>
          <c:x val="0.14145839581960554"/>
          <c:y val="3.078586506261211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72658188897557E-2"/>
          <c:y val="0.20698602056484094"/>
          <c:w val="0.87500000000000133"/>
          <c:h val="0.76753215887404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СМР по специальности "Сестринское дело" по республике к 2030 году </c:v>
                </c:pt>
              </c:strCache>
            </c:strRef>
          </c:tx>
          <c:dLbls>
            <c:dLbl>
              <c:idx val="0"/>
              <c:layout>
                <c:manualLayout>
                  <c:x val="-7.8343343206687011E-2"/>
                  <c:y val="0.16169271489396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BE-4EC8-B859-CB7F15A1E767}"/>
                </c:ext>
              </c:extLst>
            </c:dLbl>
            <c:dLbl>
              <c:idx val="1"/>
              <c:layout>
                <c:manualLayout>
                  <c:x val="5.0818270662958354E-2"/>
                  <c:y val="-0.13329915611880391"/>
                </c:manualLayout>
              </c:layout>
              <c:spPr/>
              <c:txPr>
                <a:bodyPr/>
                <a:lstStyle/>
                <a:p>
                  <a:pPr>
                    <a:defRPr lang="ru-RU"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BE-4EC8-B859-CB7F15A1E767}"/>
                </c:ext>
              </c:extLst>
            </c:dLbl>
            <c:dLbl>
              <c:idx val="2"/>
              <c:layout>
                <c:manualLayout>
                  <c:x val="0.1788271171376439"/>
                  <c:y val="-4.5114314371955525E-2"/>
                </c:manualLayout>
              </c:layout>
              <c:spPr/>
              <c:txPr>
                <a:bodyPr/>
                <a:lstStyle/>
                <a:p>
                  <a:pPr>
                    <a:defRPr lang="ru-RU" sz="1400" b="1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BE-4EC8-B859-CB7F15A1E7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ТиПО</c:v>
                </c:pt>
                <c:pt idx="1">
                  <c:v> прикладной бакалавр</c:v>
                </c:pt>
                <c:pt idx="2">
                  <c:v>академический бакалавр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0.58499999999999996</c:v>
                </c:pt>
                <c:pt idx="1">
                  <c:v>0.39840000000000092</c:v>
                </c:pt>
                <c:pt idx="2">
                  <c:v>1.6100000000000038E-2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6-4067-B5D6-867975BE2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rgbClr val="002060"/>
                </a:solidFill>
              </a:rPr>
              <a:t>Охват </a:t>
            </a:r>
            <a:r>
              <a:rPr lang="ru-RU" dirty="0">
                <a:solidFill>
                  <a:srgbClr val="002060"/>
                </a:solidFill>
              </a:rPr>
              <a:t>прикладными бакалаврами </a:t>
            </a:r>
            <a:r>
              <a:rPr lang="ru-RU" dirty="0" smtClean="0">
                <a:solidFill>
                  <a:srgbClr val="002060"/>
                </a:solidFill>
              </a:rPr>
              <a:t>в регионах к </a:t>
            </a:r>
            <a:r>
              <a:rPr lang="ru-RU" dirty="0">
                <a:solidFill>
                  <a:srgbClr val="002060"/>
                </a:solidFill>
              </a:rPr>
              <a:t>2030 </a:t>
            </a:r>
            <a:r>
              <a:rPr lang="ru-RU" dirty="0" smtClean="0">
                <a:solidFill>
                  <a:srgbClr val="002060"/>
                </a:solidFill>
              </a:rPr>
              <a:t>году (прогноз)</a:t>
            </a:r>
            <a:endParaRPr lang="ru-RU" dirty="0">
              <a:solidFill>
                <a:srgbClr val="00206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91364100320798E-2"/>
          <c:y val="0.15303800308737658"/>
          <c:w val="0.9074792213473315"/>
          <c:h val="0.53540985283478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охвата прикладными бакалаврами к 2030 г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348794077200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94-41D7-9322-C88035B86703}"/>
                </c:ext>
              </c:extLst>
            </c:dLbl>
            <c:dLbl>
              <c:idx val="2"/>
              <c:layout>
                <c:manualLayout>
                  <c:x val="1.2345679012345704E-2"/>
                  <c:y val="-2.5386433671112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9-4F31-A334-0668E15E6A56}"/>
                </c:ext>
              </c:extLst>
            </c:dLbl>
            <c:dLbl>
              <c:idx val="4"/>
              <c:layout>
                <c:manualLayout>
                  <c:x val="-1.0079629069650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F9-4F31-A334-0668E15E6A56}"/>
                </c:ext>
              </c:extLst>
            </c:dLbl>
            <c:dLbl>
              <c:idx val="6"/>
              <c:layout>
                <c:manualLayout>
                  <c:x val="-7.3916425955242817E-17"/>
                  <c:y val="-8.4293340826074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F9-4F31-A334-0668E15E6A5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8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94-41D7-9322-C88035B86703}"/>
                </c:ext>
              </c:extLst>
            </c:dLbl>
            <c:dLbl>
              <c:idx val="16"/>
              <c:layout>
                <c:manualLayout>
                  <c:x val="9.2592592592593004E-3"/>
                  <c:y val="-1.3923891497436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800" b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94-41D7-9322-C88035B867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г.Астана </c:v>
                </c:pt>
                <c:pt idx="1">
                  <c:v>г.Алмата </c:v>
                </c:pt>
                <c:pt idx="2">
                  <c:v>г.Шымкент </c:v>
                </c:pt>
                <c:pt idx="3">
                  <c:v>Акмолинская область </c:v>
                </c:pt>
                <c:pt idx="4">
                  <c:v>Актюбинская область </c:v>
                </c:pt>
                <c:pt idx="5">
                  <c:v>Алматинская область </c:v>
                </c:pt>
                <c:pt idx="6">
                  <c:v>Атырауская область </c:v>
                </c:pt>
                <c:pt idx="7">
                  <c:v>Западно-Казахстанская область </c:v>
                </c:pt>
                <c:pt idx="8">
                  <c:v>Жамбылская область </c:v>
                </c:pt>
                <c:pt idx="9">
                  <c:v>Карагандинская область </c:v>
                </c:pt>
                <c:pt idx="10">
                  <c:v>Костанайская область </c:v>
                </c:pt>
                <c:pt idx="11">
                  <c:v>Кызылординская область </c:v>
                </c:pt>
                <c:pt idx="12">
                  <c:v>Мангистауская область </c:v>
                </c:pt>
                <c:pt idx="13">
                  <c:v>Туркестанская область </c:v>
                </c:pt>
                <c:pt idx="14">
                  <c:v>Павлодарская область </c:v>
                </c:pt>
                <c:pt idx="15">
                  <c:v>Северо-Казахстанская область </c:v>
                </c:pt>
                <c:pt idx="16">
                  <c:v>Восточно-Казахстанская область </c:v>
                </c:pt>
              </c:strCache>
            </c:strRef>
          </c:cat>
          <c:val>
            <c:numRef>
              <c:f>Лист1!$B$2:$B$18</c:f>
              <c:numCache>
                <c:formatCode>0.00%</c:formatCode>
                <c:ptCount val="17"/>
                <c:pt idx="0">
                  <c:v>0.30200000000000032</c:v>
                </c:pt>
                <c:pt idx="1">
                  <c:v>0.47280000000000078</c:v>
                </c:pt>
                <c:pt idx="2">
                  <c:v>0.44900000000000001</c:v>
                </c:pt>
                <c:pt idx="3">
                  <c:v>0.15350000000000039</c:v>
                </c:pt>
                <c:pt idx="4">
                  <c:v>0.39260000000000089</c:v>
                </c:pt>
                <c:pt idx="5">
                  <c:v>0.39290000000000125</c:v>
                </c:pt>
                <c:pt idx="6">
                  <c:v>0.40630000000000038</c:v>
                </c:pt>
                <c:pt idx="7">
                  <c:v>0.40230000000000032</c:v>
                </c:pt>
                <c:pt idx="8">
                  <c:v>0.36850000000000038</c:v>
                </c:pt>
                <c:pt idx="9">
                  <c:v>0.38110000000000038</c:v>
                </c:pt>
                <c:pt idx="10">
                  <c:v>0.39940000000000114</c:v>
                </c:pt>
                <c:pt idx="11">
                  <c:v>0.20910000000000001</c:v>
                </c:pt>
                <c:pt idx="12">
                  <c:v>0.40030000000000032</c:v>
                </c:pt>
                <c:pt idx="13">
                  <c:v>0.55230000000000001</c:v>
                </c:pt>
                <c:pt idx="14">
                  <c:v>0.40620000000000001</c:v>
                </c:pt>
                <c:pt idx="15">
                  <c:v>0.39900000000000102</c:v>
                </c:pt>
                <c:pt idx="16">
                  <c:v>0.61839999999999995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9-4F31-A334-0668E15E6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279552"/>
        <c:axId val="112282624"/>
        <c:axId val="0"/>
      </c:bar3DChart>
      <c:catAx>
        <c:axId val="11227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282624"/>
        <c:crosses val="autoZero"/>
        <c:auto val="1"/>
        <c:lblAlgn val="ctr"/>
        <c:lblOffset val="100"/>
        <c:noMultiLvlLbl val="0"/>
      </c:catAx>
      <c:valAx>
        <c:axId val="1122826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ru-RU"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27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48685233790218"/>
          <c:y val="0.9135798935619619"/>
          <c:w val="0.7435378390201226"/>
          <c:h val="6.1003892521427162E-2"/>
        </c:manualLayout>
      </c:layout>
      <c:overlay val="0"/>
      <c:txPr>
        <a:bodyPr/>
        <a:lstStyle/>
        <a:p>
          <a:pPr>
            <a:defRPr lang="ru-RU"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13029707798369"/>
          <c:y val="4.2024681956256998E-2"/>
          <c:w val="0.74142920692280612"/>
          <c:h val="0.8731141149759746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 охвата</c:v>
                </c:pt>
              </c:strCache>
            </c:strRef>
          </c:tx>
          <c:dLbls>
            <c:dLbl>
              <c:idx val="0"/>
              <c:layout>
                <c:manualLayout>
                  <c:x val="7.7160493827160828E-3"/>
                  <c:y val="-1.683619596536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F0-4C11-9545-84CDF951BD33}"/>
                </c:ext>
              </c:extLst>
            </c:dLbl>
            <c:dLbl>
              <c:idx val="1"/>
              <c:layout>
                <c:manualLayout>
                  <c:x val="-6.1728395061728314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7-4648-9F49-59CFF931F0EC}"/>
                </c:ext>
              </c:extLst>
            </c:dLbl>
            <c:dLbl>
              <c:idx val="2"/>
              <c:layout>
                <c:manualLayout>
                  <c:x val="-1.2345679012345723E-2"/>
                  <c:y val="-3.6478424591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7-4648-9F49-59CFF931F0EC}"/>
                </c:ext>
              </c:extLst>
            </c:dLbl>
            <c:dLbl>
              <c:idx val="3"/>
              <c:layout>
                <c:manualLayout>
                  <c:x val="-1.5432098765432154E-3"/>
                  <c:y val="-6.45387512005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F0-4C11-9545-84CDF951BD33}"/>
                </c:ext>
              </c:extLst>
            </c:dLbl>
            <c:dLbl>
              <c:idx val="4"/>
              <c:layout>
                <c:manualLayout>
                  <c:x val="-7.7160493827160828E-3"/>
                  <c:y val="-9.821114313130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F0-4C11-9545-84CDF951BD33}"/>
                </c:ext>
              </c:extLst>
            </c:dLbl>
            <c:dLbl>
              <c:idx val="5"/>
              <c:layout>
                <c:manualLayout>
                  <c:x val="-9.2592592592593663E-3"/>
                  <c:y val="-0.12627146974025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F0-4C11-9545-84CDF951BD33}"/>
                </c:ext>
              </c:extLst>
            </c:dLbl>
            <c:dLbl>
              <c:idx val="6"/>
              <c:layout>
                <c:manualLayout>
                  <c:x val="-6.1728395061728392E-3"/>
                  <c:y val="-0.17397402497545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7-4648-9F49-59CFF931F0EC}"/>
                </c:ext>
              </c:extLst>
            </c:dLbl>
            <c:dLbl>
              <c:idx val="7"/>
              <c:layout>
                <c:manualLayout>
                  <c:x val="-1.3888888888888944E-2"/>
                  <c:y val="-0.21045244956708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F0-4C11-9545-84CDF951BD33}"/>
                </c:ext>
              </c:extLst>
            </c:dLbl>
            <c:dLbl>
              <c:idx val="8"/>
              <c:layout>
                <c:manualLayout>
                  <c:x val="-1.2345679012345713E-2"/>
                  <c:y val="-0.24693087415871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6F0-4C11-9545-84CDF951BD33}"/>
                </c:ext>
              </c:extLst>
            </c:dLbl>
            <c:dLbl>
              <c:idx val="9"/>
              <c:layout>
                <c:manualLayout>
                  <c:x val="-1.5432098765432154E-3"/>
                  <c:y val="-0.26937913544587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F0-4C11-9545-84CDF951BD33}"/>
                </c:ext>
              </c:extLst>
            </c:dLbl>
            <c:dLbl>
              <c:idx val="10"/>
              <c:layout>
                <c:manualLayout>
                  <c:x val="-1.0802469135802514E-2"/>
                  <c:y val="-0.30585756003750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6F0-4C11-9545-84CDF951BD33}"/>
                </c:ext>
              </c:extLst>
            </c:dLbl>
            <c:dLbl>
              <c:idx val="11"/>
              <c:layout>
                <c:manualLayout>
                  <c:x val="-1.5432098765432154E-3"/>
                  <c:y val="-0.356366147933601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F0-4C11-9545-84CDF951BD33}"/>
                </c:ext>
              </c:extLst>
            </c:dLbl>
            <c:dLbl>
              <c:idx val="12"/>
              <c:layout>
                <c:manualLayout>
                  <c:x val="-1.5432098765432154E-3"/>
                  <c:y val="-0.41248680115149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6F0-4C11-9545-84CDF951B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3.3000000000000052E-3</c:v>
                </c:pt>
                <c:pt idx="1">
                  <c:v>4.1999999999999997E-3</c:v>
                </c:pt>
                <c:pt idx="2">
                  <c:v>1.7000000000000001E-2</c:v>
                </c:pt>
                <c:pt idx="3">
                  <c:v>3.6799999999999999E-2</c:v>
                </c:pt>
                <c:pt idx="4">
                  <c:v>6.8000000000000019E-2</c:v>
                </c:pt>
                <c:pt idx="5">
                  <c:v>0.10340000000000002</c:v>
                </c:pt>
                <c:pt idx="6">
                  <c:v>0.14100000000000001</c:v>
                </c:pt>
                <c:pt idx="7">
                  <c:v>0.18370000000000042</c:v>
                </c:pt>
                <c:pt idx="8">
                  <c:v>0.2261</c:v>
                </c:pt>
                <c:pt idx="9">
                  <c:v>0.26779999999999998</c:v>
                </c:pt>
                <c:pt idx="10" formatCode="0%">
                  <c:v>0.31000000000000077</c:v>
                </c:pt>
                <c:pt idx="11">
                  <c:v>0.35380000000000089</c:v>
                </c:pt>
                <c:pt idx="12">
                  <c:v>0.39850000000000102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F0-4C11-9545-84CDF951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11328"/>
        <c:axId val="113029504"/>
      </c:areaChart>
      <c:catAx>
        <c:axId val="11301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029504"/>
        <c:crosses val="autoZero"/>
        <c:auto val="1"/>
        <c:lblAlgn val="ctr"/>
        <c:lblOffset val="100"/>
        <c:noMultiLvlLbl val="0"/>
      </c:catAx>
      <c:valAx>
        <c:axId val="11302950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lang="ru-RU"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011328"/>
        <c:crosses val="autoZero"/>
        <c:crossBetween val="midCat"/>
      </c:valAx>
      <c:spPr>
        <a:ln cap="rnd"/>
      </c:spPr>
    </c:plotArea>
    <c:legend>
      <c:legendPos val="r"/>
      <c:layout>
        <c:manualLayout>
          <c:xMode val="edge"/>
          <c:yMode val="edge"/>
          <c:x val="0.86147932677286443"/>
          <c:y val="0.42840499322283609"/>
          <c:w val="0.130072798113401"/>
          <c:h val="0.22444776750307621"/>
        </c:manualLayout>
      </c:layout>
      <c:overlay val="0"/>
      <c:txPr>
        <a:bodyPr/>
        <a:lstStyle/>
        <a:p>
          <a:pPr>
            <a:defRPr lang="ru-RU" sz="16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09815-3020-4DED-8B84-E3EFDBEFA12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484FB3-AF96-405C-A09E-F022B45CAB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Предпосылки </a:t>
          </a:r>
          <a:endParaRPr lang="ru-RU" sz="1800" b="1" dirty="0">
            <a:solidFill>
              <a:srgbClr val="C00000"/>
            </a:solidFill>
            <a:latin typeface="Century Gothic" pitchFamily="34" charset="0"/>
          </a:endParaRPr>
        </a:p>
      </dgm:t>
    </dgm:pt>
    <dgm:pt modelId="{2F8A79E2-E7AA-47CE-B2C0-D93614DF760D}" type="parTrans" cxnId="{41D46DE3-658D-4A3C-9F55-D9FB5F6A256F}">
      <dgm:prSet/>
      <dgm:spPr/>
      <dgm:t>
        <a:bodyPr/>
        <a:lstStyle/>
        <a:p>
          <a:endParaRPr lang="ru-RU"/>
        </a:p>
      </dgm:t>
    </dgm:pt>
    <dgm:pt modelId="{B7B84279-5B10-4B0E-88E6-43530D4EFE4B}" type="sibTrans" cxnId="{41D46DE3-658D-4A3C-9F55-D9FB5F6A256F}">
      <dgm:prSet/>
      <dgm:spPr/>
      <dgm:t>
        <a:bodyPr/>
        <a:lstStyle/>
        <a:p>
          <a:endParaRPr lang="ru-RU"/>
        </a:p>
      </dgm:t>
    </dgm:pt>
    <dgm:pt modelId="{3ACE8547-B26B-4269-A224-52ACDFD3229B}">
      <dgm:prSet phldrT="[Текст]"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/>
            </a:rPr>
            <a:t>Недооценка роли сестринского персонала в лечебном процессе</a:t>
          </a:r>
          <a:endParaRPr lang="ru-RU" sz="12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298D04F8-53A4-42B4-AE47-4B143CC2F9B7}" type="parTrans" cxnId="{DB18B6A5-EFA3-4092-BF6D-BCBA2FF1F378}">
      <dgm:prSet/>
      <dgm:spPr/>
      <dgm:t>
        <a:bodyPr/>
        <a:lstStyle/>
        <a:p>
          <a:endParaRPr lang="ru-RU"/>
        </a:p>
      </dgm:t>
    </dgm:pt>
    <dgm:pt modelId="{27926CF1-DA91-430C-80D3-7FCE4DF93788}" type="sibTrans" cxnId="{DB18B6A5-EFA3-4092-BF6D-BCBA2FF1F378}">
      <dgm:prSet/>
      <dgm:spPr/>
      <dgm:t>
        <a:bodyPr/>
        <a:lstStyle/>
        <a:p>
          <a:endParaRPr lang="ru-RU"/>
        </a:p>
      </dgm:t>
    </dgm:pt>
    <dgm:pt modelId="{E92540A5-DE20-415C-BC37-7338437EE040}">
      <dgm:prSet phldrT="[Текст]"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entury Gothic" pitchFamily="34" charset="0"/>
              <a:ea typeface="Calibri"/>
              <a:cs typeface="Times New Roman"/>
            </a:rPr>
            <a:t>Низкий престиж профессии и значительное выбывание из профессии </a:t>
          </a:r>
          <a:endParaRPr lang="ru-RU" sz="12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24DE6501-7B32-4A04-A1A8-6A9C78EBFD0B}" type="parTrans" cxnId="{B3A8F9DD-F4B9-47B0-8673-31ABC8682649}">
      <dgm:prSet/>
      <dgm:spPr/>
      <dgm:t>
        <a:bodyPr/>
        <a:lstStyle/>
        <a:p>
          <a:endParaRPr lang="ru-RU"/>
        </a:p>
      </dgm:t>
    </dgm:pt>
    <dgm:pt modelId="{4E1892A5-53AF-4E38-B2CE-C25A11B46035}" type="sibTrans" cxnId="{B3A8F9DD-F4B9-47B0-8673-31ABC8682649}">
      <dgm:prSet/>
      <dgm:spPr/>
      <dgm:t>
        <a:bodyPr/>
        <a:lstStyle/>
        <a:p>
          <a:endParaRPr lang="ru-RU"/>
        </a:p>
      </dgm:t>
    </dgm:pt>
    <dgm:pt modelId="{5A8610FB-26FB-42AE-B64C-348D87E643FD}">
      <dgm:prSet phldrT="[Текст]"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/>
              <a:latin typeface="Century Gothic" pitchFamily="34" charset="0"/>
              <a:ea typeface="+mn-ea"/>
            </a:rPr>
            <a:t>Несовершенство НПА, регулирующих деятельность медсестер</a:t>
          </a:r>
          <a:endParaRPr lang="ru-RU" sz="12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0182666C-E01A-429B-A798-B9111C27BD69}" type="parTrans" cxnId="{CDA8EA2E-8AB3-48F7-B338-D1EE3DE51FEF}">
      <dgm:prSet/>
      <dgm:spPr/>
      <dgm:t>
        <a:bodyPr/>
        <a:lstStyle/>
        <a:p>
          <a:endParaRPr lang="ru-RU"/>
        </a:p>
      </dgm:t>
    </dgm:pt>
    <dgm:pt modelId="{82AB05CE-5495-4D5E-B4AE-03F856DAB382}" type="sibTrans" cxnId="{CDA8EA2E-8AB3-48F7-B338-D1EE3DE51FEF}">
      <dgm:prSet/>
      <dgm:spPr/>
      <dgm:t>
        <a:bodyPr/>
        <a:lstStyle/>
        <a:p>
          <a:endParaRPr lang="ru-RU"/>
        </a:p>
      </dgm:t>
    </dgm:pt>
    <dgm:pt modelId="{A68ECE3C-995E-4E29-ACBE-CDA8804BEA62}">
      <dgm:prSet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</a:rPr>
            <a:t>Не эффективная система управления сестринской службы в МО</a:t>
          </a:r>
          <a:endParaRPr lang="ru-RU" sz="12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1E39AE46-B42D-4011-B9C0-416C4C8433AC}" type="parTrans" cxnId="{2F909D0F-FBFC-4FBB-80A9-4201AF79E623}">
      <dgm:prSet/>
      <dgm:spPr/>
      <dgm:t>
        <a:bodyPr/>
        <a:lstStyle/>
        <a:p>
          <a:endParaRPr lang="ru-RU"/>
        </a:p>
      </dgm:t>
    </dgm:pt>
    <dgm:pt modelId="{39970FC0-83FD-465B-851E-A58DCA46E7DA}" type="sibTrans" cxnId="{2F909D0F-FBFC-4FBB-80A9-4201AF79E623}">
      <dgm:prSet/>
      <dgm:spPr/>
      <dgm:t>
        <a:bodyPr/>
        <a:lstStyle/>
        <a:p>
          <a:endParaRPr lang="ru-RU"/>
        </a:p>
      </dgm:t>
    </dgm:pt>
    <dgm:pt modelId="{7F005956-6D6E-4908-99C7-218EE831E3B3}">
      <dgm:prSet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100" b="1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</a:rPr>
            <a:t>Несоответствие  системы сестринского образования, науки и практики Европейским директивам </a:t>
          </a:r>
          <a:endParaRPr lang="ru-RU" sz="11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4B58154D-2AAB-493F-A621-A91B27F3DC6F}" type="parTrans" cxnId="{EED34D90-EF02-42D0-AE2C-2E611F1C9300}">
      <dgm:prSet/>
      <dgm:spPr/>
      <dgm:t>
        <a:bodyPr/>
        <a:lstStyle/>
        <a:p>
          <a:endParaRPr lang="ru-RU"/>
        </a:p>
      </dgm:t>
    </dgm:pt>
    <dgm:pt modelId="{640B72BC-5922-4B75-BCE7-341B96731308}" type="sibTrans" cxnId="{EED34D90-EF02-42D0-AE2C-2E611F1C9300}">
      <dgm:prSet/>
      <dgm:spPr/>
      <dgm:t>
        <a:bodyPr/>
        <a:lstStyle/>
        <a:p>
          <a:endParaRPr lang="ru-RU"/>
        </a:p>
      </dgm:t>
    </dgm:pt>
    <dgm:pt modelId="{2B5AB4EC-F0FD-4FBA-8168-1B8DEBBA6F4D}">
      <dgm:prSet custT="1"/>
      <dgm:spPr>
        <a:solidFill>
          <a:schemeClr val="accent4">
            <a:lumMod val="20000"/>
            <a:lumOff val="80000"/>
          </a:schemeClr>
        </a:solidFill>
        <a:ln w="3175">
          <a:prstDash val="sysDot"/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Century Gothic" pitchFamily="34" charset="0"/>
              <a:cs typeface="Times New Roman"/>
            </a:rPr>
            <a:t>Низкий уровень развития  сестринской науки в РК </a:t>
          </a:r>
          <a:endParaRPr lang="ru-RU" sz="1200" b="1" dirty="0">
            <a:solidFill>
              <a:srgbClr val="002060"/>
            </a:solidFill>
            <a:latin typeface="Century Gothic" pitchFamily="34" charset="0"/>
          </a:endParaRPr>
        </a:p>
      </dgm:t>
    </dgm:pt>
    <dgm:pt modelId="{E3F37A09-103C-4707-9344-F695FDE338F6}" type="parTrans" cxnId="{3FF9E8C5-4411-4C34-A114-121EE2ECE290}">
      <dgm:prSet/>
      <dgm:spPr/>
      <dgm:t>
        <a:bodyPr/>
        <a:lstStyle/>
        <a:p>
          <a:endParaRPr lang="ru-RU"/>
        </a:p>
      </dgm:t>
    </dgm:pt>
    <dgm:pt modelId="{B0C9BB41-D5C8-45DF-99DF-9038AEEA7CB7}" type="sibTrans" cxnId="{3FF9E8C5-4411-4C34-A114-121EE2ECE290}">
      <dgm:prSet/>
      <dgm:spPr/>
      <dgm:t>
        <a:bodyPr/>
        <a:lstStyle/>
        <a:p>
          <a:endParaRPr lang="ru-RU"/>
        </a:p>
      </dgm:t>
    </dgm:pt>
    <dgm:pt modelId="{834EEE4F-6066-4ADC-BE93-6DDFDBB38818}" type="pres">
      <dgm:prSet presAssocID="{E7209815-3020-4DED-8B84-E3EFDBEFA12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913ED9-D684-4B85-A2C0-4A24F36C5995}" type="pres">
      <dgm:prSet presAssocID="{B9484FB3-AF96-405C-A09E-F022B45CAB8A}" presName="singleCycle" presStyleCnt="0"/>
      <dgm:spPr/>
    </dgm:pt>
    <dgm:pt modelId="{B1CDE740-E07D-48A3-89F3-BAAAB0D322EE}" type="pres">
      <dgm:prSet presAssocID="{B9484FB3-AF96-405C-A09E-F022B45CAB8A}" presName="singleCenter" presStyleLbl="node1" presStyleIdx="0" presStyleCnt="7" custScaleX="101877" custScaleY="56451" custLinFactNeighborX="1071" custLinFactNeighborY="-168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A908204-A282-4B23-AC4F-FF0871245854}" type="pres">
      <dgm:prSet presAssocID="{298D04F8-53A4-42B4-AE47-4B143CC2F9B7}" presName="Name56" presStyleLbl="parChTrans1D2" presStyleIdx="0" presStyleCnt="6"/>
      <dgm:spPr/>
      <dgm:t>
        <a:bodyPr/>
        <a:lstStyle/>
        <a:p>
          <a:endParaRPr lang="ru-RU"/>
        </a:p>
      </dgm:t>
    </dgm:pt>
    <dgm:pt modelId="{55C759D3-F387-48CB-A470-22A069875299}" type="pres">
      <dgm:prSet presAssocID="{3ACE8547-B26B-4269-A224-52ACDFD3229B}" presName="text0" presStyleLbl="node1" presStyleIdx="1" presStyleCnt="7" custScaleX="229616" custScaleY="67667" custRadScaleRad="105983" custRadScaleInc="3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A4C2-769E-4AA9-BDBB-CD1141DBA307}" type="pres">
      <dgm:prSet presAssocID="{24DE6501-7B32-4A04-A1A8-6A9C78EBFD0B}" presName="Name56" presStyleLbl="parChTrans1D2" presStyleIdx="1" presStyleCnt="6"/>
      <dgm:spPr/>
      <dgm:t>
        <a:bodyPr/>
        <a:lstStyle/>
        <a:p>
          <a:endParaRPr lang="ru-RU"/>
        </a:p>
      </dgm:t>
    </dgm:pt>
    <dgm:pt modelId="{4C1A614F-CDB7-486F-A4EF-50EF772F9211}" type="pres">
      <dgm:prSet presAssocID="{E92540A5-DE20-415C-BC37-7338437EE040}" presName="text0" presStyleLbl="node1" presStyleIdx="2" presStyleCnt="7" custScaleX="203656" custScaleY="64351" custRadScaleRad="127250" custRadScaleInc="8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F35E9-6F9B-42A7-9898-8D51C668E8B2}" type="pres">
      <dgm:prSet presAssocID="{E3F37A09-103C-4707-9344-F695FDE338F6}" presName="Name56" presStyleLbl="parChTrans1D2" presStyleIdx="2" presStyleCnt="6"/>
      <dgm:spPr/>
      <dgm:t>
        <a:bodyPr/>
        <a:lstStyle/>
        <a:p>
          <a:endParaRPr lang="ru-RU"/>
        </a:p>
      </dgm:t>
    </dgm:pt>
    <dgm:pt modelId="{5AF6F901-3622-4274-8B87-D984E3A8B25C}" type="pres">
      <dgm:prSet presAssocID="{2B5AB4EC-F0FD-4FBA-8168-1B8DEBBA6F4D}" presName="text0" presStyleLbl="node1" presStyleIdx="3" presStyleCnt="7" custScaleX="155041" custScaleY="75563" custRadScaleRad="133582" custRadScaleInc="-3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C4C3-0493-4E69-8CB7-3C55881E4354}" type="pres">
      <dgm:prSet presAssocID="{0182666C-E01A-429B-A798-B9111C27BD69}" presName="Name56" presStyleLbl="parChTrans1D2" presStyleIdx="3" presStyleCnt="6"/>
      <dgm:spPr/>
      <dgm:t>
        <a:bodyPr/>
        <a:lstStyle/>
        <a:p>
          <a:endParaRPr lang="ru-RU"/>
        </a:p>
      </dgm:t>
    </dgm:pt>
    <dgm:pt modelId="{408A0511-B030-4015-8420-B03269F7346D}" type="pres">
      <dgm:prSet presAssocID="{5A8610FB-26FB-42AE-B64C-348D87E643FD}" presName="text0" presStyleLbl="node1" presStyleIdx="4" presStyleCnt="7" custScaleX="197711" custScaleY="66933" custRadScaleRad="98023" custRadScaleInc="-1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A4AF9-BD97-4262-AABA-C0A41B05E235}" type="pres">
      <dgm:prSet presAssocID="{1E39AE46-B42D-4011-B9C0-416C4C8433AC}" presName="Name56" presStyleLbl="parChTrans1D2" presStyleIdx="4" presStyleCnt="6"/>
      <dgm:spPr/>
      <dgm:t>
        <a:bodyPr/>
        <a:lstStyle/>
        <a:p>
          <a:endParaRPr lang="ru-RU"/>
        </a:p>
      </dgm:t>
    </dgm:pt>
    <dgm:pt modelId="{9F8EAEA5-DB84-4440-93F7-364C513B5645}" type="pres">
      <dgm:prSet presAssocID="{A68ECE3C-995E-4E29-ACBE-CDA8804BEA62}" presName="text0" presStyleLbl="node1" presStyleIdx="5" presStyleCnt="7" custScaleX="179811" custScaleY="70797" custRadScaleRad="117621" custRadScaleInc="19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50263-696D-488C-AEF1-0B08309D7BED}" type="pres">
      <dgm:prSet presAssocID="{4B58154D-2AAB-493F-A621-A91B27F3DC6F}" presName="Name56" presStyleLbl="parChTrans1D2" presStyleIdx="5" presStyleCnt="6"/>
      <dgm:spPr/>
      <dgm:t>
        <a:bodyPr/>
        <a:lstStyle/>
        <a:p>
          <a:endParaRPr lang="ru-RU"/>
        </a:p>
      </dgm:t>
    </dgm:pt>
    <dgm:pt modelId="{64479DBA-DACC-467D-9C9B-F13E12F567C9}" type="pres">
      <dgm:prSet presAssocID="{7F005956-6D6E-4908-99C7-218EE831E3B3}" presName="text0" presStyleLbl="node1" presStyleIdx="6" presStyleCnt="7" custScaleX="206727" custScaleY="78871" custRadScaleRad="119250" custRadScaleInc="-4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FA970-6B61-4C6C-A292-802DBF9F7D01}" type="presOf" srcId="{3ACE8547-B26B-4269-A224-52ACDFD3229B}" destId="{55C759D3-F387-48CB-A470-22A069875299}" srcOrd="0" destOrd="0" presId="urn:microsoft.com/office/officeart/2008/layout/RadialCluster"/>
    <dgm:cxn modelId="{312345DC-A334-4CD0-8FCD-77FDD9092110}" type="presOf" srcId="{E92540A5-DE20-415C-BC37-7338437EE040}" destId="{4C1A614F-CDB7-486F-A4EF-50EF772F9211}" srcOrd="0" destOrd="0" presId="urn:microsoft.com/office/officeart/2008/layout/RadialCluster"/>
    <dgm:cxn modelId="{AFCCF7B2-1F9B-4840-8737-CA236ED031E6}" type="presOf" srcId="{7F005956-6D6E-4908-99C7-218EE831E3B3}" destId="{64479DBA-DACC-467D-9C9B-F13E12F567C9}" srcOrd="0" destOrd="0" presId="urn:microsoft.com/office/officeart/2008/layout/RadialCluster"/>
    <dgm:cxn modelId="{09E57149-7336-4B1F-9827-871EC49D9042}" type="presOf" srcId="{298D04F8-53A4-42B4-AE47-4B143CC2F9B7}" destId="{1A908204-A282-4B23-AC4F-FF0871245854}" srcOrd="0" destOrd="0" presId="urn:microsoft.com/office/officeart/2008/layout/RadialCluster"/>
    <dgm:cxn modelId="{EED34D90-EF02-42D0-AE2C-2E611F1C9300}" srcId="{B9484FB3-AF96-405C-A09E-F022B45CAB8A}" destId="{7F005956-6D6E-4908-99C7-218EE831E3B3}" srcOrd="5" destOrd="0" parTransId="{4B58154D-2AAB-493F-A621-A91B27F3DC6F}" sibTransId="{640B72BC-5922-4B75-BCE7-341B96731308}"/>
    <dgm:cxn modelId="{91D48AFD-DB38-4018-9C67-8B6C1FC05792}" type="presOf" srcId="{24DE6501-7B32-4A04-A1A8-6A9C78EBFD0B}" destId="{BCE6A4C2-769E-4AA9-BDBB-CD1141DBA307}" srcOrd="0" destOrd="0" presId="urn:microsoft.com/office/officeart/2008/layout/RadialCluster"/>
    <dgm:cxn modelId="{F087810E-953E-4BDE-B5D2-9E03F7A680ED}" type="presOf" srcId="{1E39AE46-B42D-4011-B9C0-416C4C8433AC}" destId="{C4AA4AF9-BD97-4262-AABA-C0A41B05E235}" srcOrd="0" destOrd="0" presId="urn:microsoft.com/office/officeart/2008/layout/RadialCluster"/>
    <dgm:cxn modelId="{3FF9E8C5-4411-4C34-A114-121EE2ECE290}" srcId="{B9484FB3-AF96-405C-A09E-F022B45CAB8A}" destId="{2B5AB4EC-F0FD-4FBA-8168-1B8DEBBA6F4D}" srcOrd="2" destOrd="0" parTransId="{E3F37A09-103C-4707-9344-F695FDE338F6}" sibTransId="{B0C9BB41-D5C8-45DF-99DF-9038AEEA7CB7}"/>
    <dgm:cxn modelId="{D46E73A3-2A2A-4A1E-BFF7-4B15C4AC9BAF}" type="presOf" srcId="{0182666C-E01A-429B-A798-B9111C27BD69}" destId="{BB81C4C3-0493-4E69-8CB7-3C55881E4354}" srcOrd="0" destOrd="0" presId="urn:microsoft.com/office/officeart/2008/layout/RadialCluster"/>
    <dgm:cxn modelId="{B7FDEDD0-8B13-49F7-A039-01AEE99418B2}" type="presOf" srcId="{E3F37A09-103C-4707-9344-F695FDE338F6}" destId="{179F35E9-6F9B-42A7-9898-8D51C668E8B2}" srcOrd="0" destOrd="0" presId="urn:microsoft.com/office/officeart/2008/layout/RadialCluster"/>
    <dgm:cxn modelId="{8A57F190-DE3A-4A3B-8CFC-EB2D11D364D0}" type="presOf" srcId="{B9484FB3-AF96-405C-A09E-F022B45CAB8A}" destId="{B1CDE740-E07D-48A3-89F3-BAAAB0D322EE}" srcOrd="0" destOrd="0" presId="urn:microsoft.com/office/officeart/2008/layout/RadialCluster"/>
    <dgm:cxn modelId="{9B9BA954-ACCB-427E-AAF6-CB69EAE97E08}" type="presOf" srcId="{2B5AB4EC-F0FD-4FBA-8168-1B8DEBBA6F4D}" destId="{5AF6F901-3622-4274-8B87-D984E3A8B25C}" srcOrd="0" destOrd="0" presId="urn:microsoft.com/office/officeart/2008/layout/RadialCluster"/>
    <dgm:cxn modelId="{CDA8EA2E-8AB3-48F7-B338-D1EE3DE51FEF}" srcId="{B9484FB3-AF96-405C-A09E-F022B45CAB8A}" destId="{5A8610FB-26FB-42AE-B64C-348D87E643FD}" srcOrd="3" destOrd="0" parTransId="{0182666C-E01A-429B-A798-B9111C27BD69}" sibTransId="{82AB05CE-5495-4D5E-B4AE-03F856DAB382}"/>
    <dgm:cxn modelId="{2F909D0F-FBFC-4FBB-80A9-4201AF79E623}" srcId="{B9484FB3-AF96-405C-A09E-F022B45CAB8A}" destId="{A68ECE3C-995E-4E29-ACBE-CDA8804BEA62}" srcOrd="4" destOrd="0" parTransId="{1E39AE46-B42D-4011-B9C0-416C4C8433AC}" sibTransId="{39970FC0-83FD-465B-851E-A58DCA46E7DA}"/>
    <dgm:cxn modelId="{D2253B32-8CC8-4002-A5CC-093E7E513107}" type="presOf" srcId="{5A8610FB-26FB-42AE-B64C-348D87E643FD}" destId="{408A0511-B030-4015-8420-B03269F7346D}" srcOrd="0" destOrd="0" presId="urn:microsoft.com/office/officeart/2008/layout/RadialCluster"/>
    <dgm:cxn modelId="{CD65497F-5E27-46B1-BB46-BFD79B49C05D}" type="presOf" srcId="{A68ECE3C-995E-4E29-ACBE-CDA8804BEA62}" destId="{9F8EAEA5-DB84-4440-93F7-364C513B5645}" srcOrd="0" destOrd="0" presId="urn:microsoft.com/office/officeart/2008/layout/RadialCluster"/>
    <dgm:cxn modelId="{41D46DE3-658D-4A3C-9F55-D9FB5F6A256F}" srcId="{E7209815-3020-4DED-8B84-E3EFDBEFA122}" destId="{B9484FB3-AF96-405C-A09E-F022B45CAB8A}" srcOrd="0" destOrd="0" parTransId="{2F8A79E2-E7AA-47CE-B2C0-D93614DF760D}" sibTransId="{B7B84279-5B10-4B0E-88E6-43530D4EFE4B}"/>
    <dgm:cxn modelId="{DB18B6A5-EFA3-4092-BF6D-BCBA2FF1F378}" srcId="{B9484FB3-AF96-405C-A09E-F022B45CAB8A}" destId="{3ACE8547-B26B-4269-A224-52ACDFD3229B}" srcOrd="0" destOrd="0" parTransId="{298D04F8-53A4-42B4-AE47-4B143CC2F9B7}" sibTransId="{27926CF1-DA91-430C-80D3-7FCE4DF93788}"/>
    <dgm:cxn modelId="{B3A8F9DD-F4B9-47B0-8673-31ABC8682649}" srcId="{B9484FB3-AF96-405C-A09E-F022B45CAB8A}" destId="{E92540A5-DE20-415C-BC37-7338437EE040}" srcOrd="1" destOrd="0" parTransId="{24DE6501-7B32-4A04-A1A8-6A9C78EBFD0B}" sibTransId="{4E1892A5-53AF-4E38-B2CE-C25A11B46035}"/>
    <dgm:cxn modelId="{F103C26C-E25C-4432-85D4-EE15C9211D8F}" type="presOf" srcId="{4B58154D-2AAB-493F-A621-A91B27F3DC6F}" destId="{D6450263-696D-488C-AEF1-0B08309D7BED}" srcOrd="0" destOrd="0" presId="urn:microsoft.com/office/officeart/2008/layout/RadialCluster"/>
    <dgm:cxn modelId="{4572F71E-FF5A-4E7E-AC00-EC4B7180CFFE}" type="presOf" srcId="{E7209815-3020-4DED-8B84-E3EFDBEFA122}" destId="{834EEE4F-6066-4ADC-BE93-6DDFDBB38818}" srcOrd="0" destOrd="0" presId="urn:microsoft.com/office/officeart/2008/layout/RadialCluster"/>
    <dgm:cxn modelId="{401EAB2A-11E7-47E6-A5F2-5C3204C8D72C}" type="presParOf" srcId="{834EEE4F-6066-4ADC-BE93-6DDFDBB38818}" destId="{1C913ED9-D684-4B85-A2C0-4A24F36C5995}" srcOrd="0" destOrd="0" presId="urn:microsoft.com/office/officeart/2008/layout/RadialCluster"/>
    <dgm:cxn modelId="{26EF2E19-DDB6-44E6-BA20-8F11D185E3BF}" type="presParOf" srcId="{1C913ED9-D684-4B85-A2C0-4A24F36C5995}" destId="{B1CDE740-E07D-48A3-89F3-BAAAB0D322EE}" srcOrd="0" destOrd="0" presId="urn:microsoft.com/office/officeart/2008/layout/RadialCluster"/>
    <dgm:cxn modelId="{5F743EEE-708C-43D2-BB7D-8C3360DD11A8}" type="presParOf" srcId="{1C913ED9-D684-4B85-A2C0-4A24F36C5995}" destId="{1A908204-A282-4B23-AC4F-FF0871245854}" srcOrd="1" destOrd="0" presId="urn:microsoft.com/office/officeart/2008/layout/RadialCluster"/>
    <dgm:cxn modelId="{5EE5F148-5B60-4936-BFDC-3258BC2BB80B}" type="presParOf" srcId="{1C913ED9-D684-4B85-A2C0-4A24F36C5995}" destId="{55C759D3-F387-48CB-A470-22A069875299}" srcOrd="2" destOrd="0" presId="urn:microsoft.com/office/officeart/2008/layout/RadialCluster"/>
    <dgm:cxn modelId="{C0D8ED53-6CE4-4E44-AB31-BC7FBB123478}" type="presParOf" srcId="{1C913ED9-D684-4B85-A2C0-4A24F36C5995}" destId="{BCE6A4C2-769E-4AA9-BDBB-CD1141DBA307}" srcOrd="3" destOrd="0" presId="urn:microsoft.com/office/officeart/2008/layout/RadialCluster"/>
    <dgm:cxn modelId="{2F0191FD-3096-4664-A6D1-3B3BF14FAC2E}" type="presParOf" srcId="{1C913ED9-D684-4B85-A2C0-4A24F36C5995}" destId="{4C1A614F-CDB7-486F-A4EF-50EF772F9211}" srcOrd="4" destOrd="0" presId="urn:microsoft.com/office/officeart/2008/layout/RadialCluster"/>
    <dgm:cxn modelId="{A24FC7CD-7BC6-4C0A-AFA1-2A174FC0EABE}" type="presParOf" srcId="{1C913ED9-D684-4B85-A2C0-4A24F36C5995}" destId="{179F35E9-6F9B-42A7-9898-8D51C668E8B2}" srcOrd="5" destOrd="0" presId="urn:microsoft.com/office/officeart/2008/layout/RadialCluster"/>
    <dgm:cxn modelId="{829AB093-4E08-4979-8FEA-BB4A6A3858C1}" type="presParOf" srcId="{1C913ED9-D684-4B85-A2C0-4A24F36C5995}" destId="{5AF6F901-3622-4274-8B87-D984E3A8B25C}" srcOrd="6" destOrd="0" presId="urn:microsoft.com/office/officeart/2008/layout/RadialCluster"/>
    <dgm:cxn modelId="{330F7F70-7C19-4D46-A4EF-EB0B171CDCC8}" type="presParOf" srcId="{1C913ED9-D684-4B85-A2C0-4A24F36C5995}" destId="{BB81C4C3-0493-4E69-8CB7-3C55881E4354}" srcOrd="7" destOrd="0" presId="urn:microsoft.com/office/officeart/2008/layout/RadialCluster"/>
    <dgm:cxn modelId="{908A3798-8160-4799-876B-F90008463721}" type="presParOf" srcId="{1C913ED9-D684-4B85-A2C0-4A24F36C5995}" destId="{408A0511-B030-4015-8420-B03269F7346D}" srcOrd="8" destOrd="0" presId="urn:microsoft.com/office/officeart/2008/layout/RadialCluster"/>
    <dgm:cxn modelId="{D0FD7537-4202-4B1B-A8C1-1E5FE6CFFFF5}" type="presParOf" srcId="{1C913ED9-D684-4B85-A2C0-4A24F36C5995}" destId="{C4AA4AF9-BD97-4262-AABA-C0A41B05E235}" srcOrd="9" destOrd="0" presId="urn:microsoft.com/office/officeart/2008/layout/RadialCluster"/>
    <dgm:cxn modelId="{1ACC785B-B8AA-4517-9F33-757922F2965C}" type="presParOf" srcId="{1C913ED9-D684-4B85-A2C0-4A24F36C5995}" destId="{9F8EAEA5-DB84-4440-93F7-364C513B5645}" srcOrd="10" destOrd="0" presId="urn:microsoft.com/office/officeart/2008/layout/RadialCluster"/>
    <dgm:cxn modelId="{4B85C1DC-149F-42BC-BCB9-38FC566795C4}" type="presParOf" srcId="{1C913ED9-D684-4B85-A2C0-4A24F36C5995}" destId="{D6450263-696D-488C-AEF1-0B08309D7BED}" srcOrd="11" destOrd="0" presId="urn:microsoft.com/office/officeart/2008/layout/RadialCluster"/>
    <dgm:cxn modelId="{82CB1A51-8BD3-45E4-9B5A-CA78AF2EE1D4}" type="presParOf" srcId="{1C913ED9-D684-4B85-A2C0-4A24F36C5995}" destId="{64479DBA-DACC-467D-9C9B-F13E12F567C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20213-56B7-4D84-B9A0-99308BBDE83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C6720B2-A8F8-4C33-A7E0-8C3B37E59E58}">
      <dgm:prSet phldrT="[Teksti]" custT="1"/>
      <dgm:spPr>
        <a:xfrm>
          <a:off x="2342398" y="2027082"/>
          <a:ext cx="1710874" cy="14996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000" b="1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ПРИКЛАДНОЙ БАКАЛАВРИАТ </a:t>
          </a:r>
          <a:r>
            <a:rPr lang="ru-RU" sz="10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– Медсестра расширенной практики</a:t>
          </a:r>
          <a:endParaRPr lang="en-US" sz="1000" b="1" noProof="0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C0153E8A-D846-465E-97E0-2FF10CCCDB8B}" type="parTrans" cxnId="{E690FAD3-F7BE-45D5-8450-BF0AA4E78D8B}">
      <dgm:prSet/>
      <dgm:spPr/>
      <dgm:t>
        <a:bodyPr/>
        <a:lstStyle/>
        <a:p>
          <a:endParaRPr lang="fi-FI"/>
        </a:p>
      </dgm:t>
    </dgm:pt>
    <dgm:pt modelId="{640693A9-648A-4AEE-A12D-396F98B2DB43}" type="sibTrans" cxnId="{E690FAD3-F7BE-45D5-8450-BF0AA4E78D8B}">
      <dgm:prSet/>
      <dgm:spPr/>
      <dgm:t>
        <a:bodyPr/>
        <a:lstStyle/>
        <a:p>
          <a:endParaRPr lang="fi-FI"/>
        </a:p>
      </dgm:t>
    </dgm:pt>
    <dgm:pt modelId="{8E444E48-E499-430A-9F9E-8432259D7762}">
      <dgm:prSet phldrT="[Teksti]" custT="1"/>
      <dgm:spPr>
        <a:xfrm>
          <a:off x="4534132" y="1547007"/>
          <a:ext cx="2031252" cy="14996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/>
          <a:r>
            <a:rPr lang="ru-RU" sz="1000" b="1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АКАДЕМИЧЕСКИЙ </a:t>
          </a:r>
        </a:p>
        <a:p>
          <a:pPr algn="l"/>
          <a:r>
            <a:rPr lang="ru-RU" sz="1000" b="1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 </a:t>
          </a:r>
          <a:r>
            <a:rPr lang="ru-RU" sz="10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– Медсестра расширенной практики</a:t>
          </a:r>
          <a:endParaRPr lang="en-US" sz="1000" b="1" noProof="0" dirty="0" smtClean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algn="l"/>
          <a:r>
            <a:rPr lang="ru-RU" sz="13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Разработка образовательной программы переподготовки от прикладного </a:t>
          </a:r>
          <a:r>
            <a:rPr lang="ru-RU" sz="13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бакалавриата</a:t>
          </a:r>
          <a:r>
            <a:rPr lang="ru-RU" sz="13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до академического </a:t>
          </a:r>
          <a:r>
            <a:rPr lang="ru-RU" sz="13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бакалавриата</a:t>
          </a:r>
          <a:r>
            <a:rPr lang="ru-RU" sz="13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по специальности «Сестринское дело»</a:t>
          </a:r>
          <a:endParaRPr lang="en-US" sz="1300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3F1BEB06-4FB4-4770-9919-9BFC65B7AD67}" type="parTrans" cxnId="{AFECFB5E-EDDF-46F6-9733-73FB5FB4491D}">
      <dgm:prSet/>
      <dgm:spPr/>
      <dgm:t>
        <a:bodyPr/>
        <a:lstStyle/>
        <a:p>
          <a:endParaRPr lang="fi-FI"/>
        </a:p>
      </dgm:t>
    </dgm:pt>
    <dgm:pt modelId="{5233A011-BC81-428B-AB8D-A24B3FD71973}" type="sibTrans" cxnId="{AFECFB5E-EDDF-46F6-9733-73FB5FB4491D}">
      <dgm:prSet/>
      <dgm:spPr/>
      <dgm:t>
        <a:bodyPr/>
        <a:lstStyle/>
        <a:p>
          <a:endParaRPr lang="fi-FI"/>
        </a:p>
      </dgm:t>
    </dgm:pt>
    <dgm:pt modelId="{33A8A657-EDF5-4496-AA44-FA5217D7480D}">
      <dgm:prSet custT="1"/>
      <dgm:spPr>
        <a:xfrm>
          <a:off x="6650313" y="990537"/>
          <a:ext cx="1710874" cy="14996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200" b="1" noProof="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СТЕПЕНЬ МАГИСТРА </a:t>
          </a:r>
          <a:r>
            <a:rPr lang="ru-RU" sz="1400" b="0" noProof="0" dirty="0" smtClean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rPr>
            <a:t>Совершенствование, пересмотр образовательной программы</a:t>
          </a:r>
          <a:r>
            <a:rPr lang="ru-RU" sz="1400" b="0" noProof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уровня магистратуры по специальности «Сестринское дело»</a:t>
          </a:r>
          <a:endParaRPr lang="en-US" sz="1400" b="0" noProof="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136DC5A6-A4D3-4B1E-AC54-FDF37D006364}" type="parTrans" cxnId="{E359409F-4DC2-4826-AF00-E41B4EB721FA}">
      <dgm:prSet/>
      <dgm:spPr/>
      <dgm:t>
        <a:bodyPr/>
        <a:lstStyle/>
        <a:p>
          <a:endParaRPr lang="fi-FI"/>
        </a:p>
      </dgm:t>
    </dgm:pt>
    <dgm:pt modelId="{FF5775B8-895A-4BF6-961A-188F7A7BF2ED}" type="sibTrans" cxnId="{E359409F-4DC2-4826-AF00-E41B4EB721FA}">
      <dgm:prSet/>
      <dgm:spPr/>
      <dgm:t>
        <a:bodyPr/>
        <a:lstStyle/>
        <a:p>
          <a:endParaRPr lang="fi-FI"/>
        </a:p>
      </dgm:t>
    </dgm:pt>
    <dgm:pt modelId="{7AD4C1B5-0D32-4478-BA22-C916567813CE}">
      <dgm:prSet custT="1"/>
      <dgm:spPr>
        <a:xfrm>
          <a:off x="8804271" y="472265"/>
          <a:ext cx="1710874" cy="14996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/>
          <a:r>
            <a:rPr lang="ru-RU" sz="14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ДОКТОРАНТУРА </a:t>
          </a:r>
          <a:r>
            <a:rPr lang="en-US" sz="14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PHD </a:t>
          </a:r>
          <a:r>
            <a:rPr lang="ru-RU" sz="1400" b="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по сестринскому делу</a:t>
          </a:r>
        </a:p>
        <a:p>
          <a:pPr algn="just"/>
          <a:r>
            <a:rPr lang="ru-RU" sz="1400" b="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Разработка ОП  по СД на уровне  докторантуры по сестринскому делу</a:t>
          </a:r>
        </a:p>
        <a:p>
          <a:pPr algn="l"/>
          <a:endParaRPr lang="en-US" sz="1400" b="1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5A3848F4-DC88-4705-A899-2BA736AE0BFA}" type="parTrans" cxnId="{C83245EE-F701-49FD-9434-A43075F53227}">
      <dgm:prSet/>
      <dgm:spPr/>
      <dgm:t>
        <a:bodyPr/>
        <a:lstStyle/>
        <a:p>
          <a:endParaRPr lang="fi-FI"/>
        </a:p>
      </dgm:t>
    </dgm:pt>
    <dgm:pt modelId="{ADC566C6-5000-4AE4-B412-F750E1DB743A}" type="sibTrans" cxnId="{C83245EE-F701-49FD-9434-A43075F53227}">
      <dgm:prSet/>
      <dgm:spPr/>
      <dgm:t>
        <a:bodyPr/>
        <a:lstStyle/>
        <a:p>
          <a:endParaRPr lang="fi-FI"/>
        </a:p>
      </dgm:t>
    </dgm:pt>
    <dgm:pt modelId="{071B9A15-1768-4D7A-AAC5-FC2AE142C8A5}">
      <dgm:prSet phldrT="[Teksti]" custT="1"/>
      <dgm:spPr>
        <a:xfrm>
          <a:off x="192162" y="2511889"/>
          <a:ext cx="1829900" cy="154399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r>
            <a:rPr lang="ru-RU" sz="14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ПОМОЩНИК       МЕДСЕСТРЫ</a:t>
          </a:r>
          <a:r>
            <a:rPr lang="en-US" sz="14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,</a:t>
          </a:r>
        </a:p>
        <a:p>
          <a:r>
            <a:rPr lang="ru-RU" sz="1400" b="1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МЕДСЕСТРА ОБЩЕЙ ПРАКТИКИ </a:t>
          </a:r>
        </a:p>
        <a:p>
          <a:r>
            <a:rPr lang="ru-RU" sz="1200" b="0" baseline="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</a:t>
          </a:r>
          <a:r>
            <a:rPr lang="ru-RU" sz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ересмотр</a:t>
          </a:r>
          <a:r>
            <a:rPr lang="ru-RU" sz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образовательной программы уровня </a:t>
          </a:r>
          <a:r>
            <a:rPr lang="ru-RU" sz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ТиПО</a:t>
          </a:r>
          <a:r>
            <a:rPr lang="ru-RU" sz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по  специальности «Сестринское дело»</a:t>
          </a:r>
          <a:endParaRPr lang="en-US" sz="1200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gm:t>
    </dgm:pt>
    <dgm:pt modelId="{4DD36997-22F3-4FAC-BEFE-0B343D0170FD}" type="sibTrans" cxnId="{6DB97B81-F904-44CA-87F9-CFAC789431F6}">
      <dgm:prSet/>
      <dgm:spPr/>
      <dgm:t>
        <a:bodyPr/>
        <a:lstStyle/>
        <a:p>
          <a:endParaRPr lang="fi-FI"/>
        </a:p>
      </dgm:t>
    </dgm:pt>
    <dgm:pt modelId="{38E24327-93C9-4AB7-9408-CF110CEF3CDB}" type="parTrans" cxnId="{6DB97B81-F904-44CA-87F9-CFAC789431F6}">
      <dgm:prSet/>
      <dgm:spPr/>
      <dgm:t>
        <a:bodyPr/>
        <a:lstStyle/>
        <a:p>
          <a:endParaRPr lang="fi-FI"/>
        </a:p>
      </dgm:t>
    </dgm:pt>
    <dgm:pt modelId="{6DD51A67-694F-42DE-9934-47C137A7B3E6}" type="pres">
      <dgm:prSet presAssocID="{45520213-56B7-4D84-B9A0-99308BBDE83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222F3D02-CC2C-45C5-AFAA-B0030786EB39}" type="pres">
      <dgm:prSet presAssocID="{071B9A15-1768-4D7A-AAC5-FC2AE142C8A5}" presName="composite" presStyleCnt="0"/>
      <dgm:spPr/>
    </dgm:pt>
    <dgm:pt modelId="{E4E54563-7C9F-4EE6-BD18-386D708722D2}" type="pres">
      <dgm:prSet presAssocID="{071B9A15-1768-4D7A-AAC5-FC2AE142C8A5}" presName="LShape" presStyleLbl="alignNode1" presStyleIdx="0" presStyleCnt="9"/>
      <dgm:spPr>
        <a:xfrm rot="5400000">
          <a:off x="378548" y="1979139"/>
          <a:ext cx="1138876" cy="1895064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B9061A4D-FB3C-4EBB-B2FE-E31456D241EC}" type="pres">
      <dgm:prSet presAssocID="{071B9A15-1768-4D7A-AAC5-FC2AE142C8A5}" presName="ParentText" presStyleLbl="revTx" presStyleIdx="0" presStyleCnt="5" custScaleX="106957" custScaleY="102955" custLinFactNeighborX="2423" custLinFactNeighborY="2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C079956-555B-42C8-AFC1-89932F5D9E46}" type="pres">
      <dgm:prSet presAssocID="{071B9A15-1768-4D7A-AAC5-FC2AE142C8A5}" presName="Triangle" presStyleLbl="alignNode1" presStyleIdx="1" presStyleCnt="9"/>
      <dgm:spPr>
        <a:xfrm>
          <a:off x="1576509" y="1839622"/>
          <a:ext cx="322806" cy="322806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2CF4BF7-C7C8-406D-8391-7E1E0AE609FE}" type="pres">
      <dgm:prSet presAssocID="{4DD36997-22F3-4FAC-BEFE-0B343D0170FD}" presName="sibTrans" presStyleCnt="0"/>
      <dgm:spPr/>
    </dgm:pt>
    <dgm:pt modelId="{181EF378-8065-4361-8B40-05AA35A478A1}" type="pres">
      <dgm:prSet presAssocID="{4DD36997-22F3-4FAC-BEFE-0B343D0170FD}" presName="space" presStyleCnt="0"/>
      <dgm:spPr/>
    </dgm:pt>
    <dgm:pt modelId="{00977739-2E01-45DA-8EA0-A1984DF4DB80}" type="pres">
      <dgm:prSet presAssocID="{9C6720B2-A8F8-4C33-A7E0-8C3B37E59E58}" presName="composite" presStyleCnt="0"/>
      <dgm:spPr/>
    </dgm:pt>
    <dgm:pt modelId="{12C4A839-FF94-4BEA-AF0C-F2909321D1D3}" type="pres">
      <dgm:prSet presAssocID="{9C6720B2-A8F8-4C33-A7E0-8C3B37E59E58}" presName="LShape" presStyleLbl="alignNode1" presStyleIdx="2" presStyleCnt="9"/>
      <dgm:spPr>
        <a:xfrm rot="5400000">
          <a:off x="2532505" y="1460866"/>
          <a:ext cx="1138876" cy="1895064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F025A7-8CFF-4A5A-9D1C-2A86A860C5EC}" type="pres">
      <dgm:prSet presAssocID="{9C6720B2-A8F8-4C33-A7E0-8C3B37E59E5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77F4D39-80D6-4F9F-A9AB-28A9D3F61D18}" type="pres">
      <dgm:prSet presAssocID="{9C6720B2-A8F8-4C33-A7E0-8C3B37E59E58}" presName="Triangle" presStyleLbl="alignNode1" presStyleIdx="3" presStyleCnt="9"/>
      <dgm:spPr>
        <a:xfrm>
          <a:off x="3730467" y="1321349"/>
          <a:ext cx="322806" cy="322806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774EE43-A844-49BB-BA33-669040419797}" type="pres">
      <dgm:prSet presAssocID="{640693A9-648A-4AEE-A12D-396F98B2DB43}" presName="sibTrans" presStyleCnt="0"/>
      <dgm:spPr/>
    </dgm:pt>
    <dgm:pt modelId="{82144092-9F9B-4433-A5CF-03C714BDF5A6}" type="pres">
      <dgm:prSet presAssocID="{640693A9-648A-4AEE-A12D-396F98B2DB43}" presName="space" presStyleCnt="0"/>
      <dgm:spPr/>
    </dgm:pt>
    <dgm:pt modelId="{C2F3A691-9675-4EA2-90B1-698ABF7ACCB6}" type="pres">
      <dgm:prSet presAssocID="{8E444E48-E499-430A-9F9E-8432259D7762}" presName="composite" presStyleCnt="0"/>
      <dgm:spPr/>
    </dgm:pt>
    <dgm:pt modelId="{A16C4A75-5E85-4EE5-95DB-E1B4D642FAA7}" type="pres">
      <dgm:prSet presAssocID="{8E444E48-E499-430A-9F9E-8432259D7762}" presName="LShape" presStyleLbl="alignNode1" presStyleIdx="4" presStyleCnt="9"/>
      <dgm:spPr>
        <a:xfrm rot="5400000">
          <a:off x="4686463" y="942594"/>
          <a:ext cx="1138876" cy="1895064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DD8EC5F-DA30-4F73-BD14-35464087FDA1}" type="pres">
      <dgm:prSet presAssocID="{8E444E48-E499-430A-9F9E-8432259D7762}" presName="ParentText" presStyleLbl="revTx" presStyleIdx="2" presStyleCnt="5" custScaleX="118726" custLinFactNeighborX="11571" custLinFactNeighborY="25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0A37F61-3E78-4F6E-AF8E-46F6AFA7EF0D}" type="pres">
      <dgm:prSet presAssocID="{8E444E48-E499-430A-9F9E-8432259D7762}" presName="Triangle" presStyleLbl="alignNode1" presStyleIdx="5" presStyleCnt="9"/>
      <dgm:spPr>
        <a:xfrm>
          <a:off x="5884424" y="803077"/>
          <a:ext cx="322806" cy="322806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12AB71C-15EC-4A51-9FE8-354603AD3B26}" type="pres">
      <dgm:prSet presAssocID="{5233A011-BC81-428B-AB8D-A24B3FD71973}" presName="sibTrans" presStyleCnt="0"/>
      <dgm:spPr/>
    </dgm:pt>
    <dgm:pt modelId="{B6A7B8B2-80EB-4C2D-A1F1-674CCB52F55C}" type="pres">
      <dgm:prSet presAssocID="{5233A011-BC81-428B-AB8D-A24B3FD71973}" presName="space" presStyleCnt="0"/>
      <dgm:spPr/>
    </dgm:pt>
    <dgm:pt modelId="{5C7F1162-AE7B-48A2-8AE8-FED44CA3F4C4}" type="pres">
      <dgm:prSet presAssocID="{33A8A657-EDF5-4496-AA44-FA5217D7480D}" presName="composite" presStyleCnt="0"/>
      <dgm:spPr/>
    </dgm:pt>
    <dgm:pt modelId="{04427CBE-50FF-4632-A5BE-6FF0A0C80FA3}" type="pres">
      <dgm:prSet presAssocID="{33A8A657-EDF5-4496-AA44-FA5217D7480D}" presName="LShape" presStyleLbl="alignNode1" presStyleIdx="6" presStyleCnt="9"/>
      <dgm:spPr>
        <a:xfrm rot="5400000">
          <a:off x="6840420" y="424321"/>
          <a:ext cx="1138876" cy="1895064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912705DE-4953-4ECB-8378-C076DD7D6737}" type="pres">
      <dgm:prSet presAssocID="{33A8A657-EDF5-4496-AA44-FA5217D7480D}" presName="ParentText" presStyleLbl="revTx" presStyleIdx="3" presStyleCnt="5" custScaleX="117908" custLinFactNeighborX="12920" custLinFactNeighborY="26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9A1184-0309-49C1-B15B-3EDFDFA88649}" type="pres">
      <dgm:prSet presAssocID="{33A8A657-EDF5-4496-AA44-FA5217D7480D}" presName="Triangle" presStyleLbl="alignNode1" presStyleIdx="7" presStyleCnt="9"/>
      <dgm:spPr>
        <a:xfrm>
          <a:off x="8038381" y="284805"/>
          <a:ext cx="322806" cy="322806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139F0D4-8B06-4C14-8B35-FBEE3D8C0843}" type="pres">
      <dgm:prSet presAssocID="{FF5775B8-895A-4BF6-961A-188F7A7BF2ED}" presName="sibTrans" presStyleCnt="0"/>
      <dgm:spPr/>
    </dgm:pt>
    <dgm:pt modelId="{90421531-FA03-48B4-BFF0-826B86C4EA83}" type="pres">
      <dgm:prSet presAssocID="{FF5775B8-895A-4BF6-961A-188F7A7BF2ED}" presName="space" presStyleCnt="0"/>
      <dgm:spPr/>
    </dgm:pt>
    <dgm:pt modelId="{5B0F8A53-5486-4290-B743-F13E86C224A2}" type="pres">
      <dgm:prSet presAssocID="{7AD4C1B5-0D32-4478-BA22-C916567813CE}" presName="composite" presStyleCnt="0"/>
      <dgm:spPr/>
    </dgm:pt>
    <dgm:pt modelId="{FD52B513-8E19-49F6-B784-3989D5FC5025}" type="pres">
      <dgm:prSet presAssocID="{7AD4C1B5-0D32-4478-BA22-C916567813CE}" presName="LShape" presStyleLbl="alignNode1" presStyleIdx="8" presStyleCnt="9"/>
      <dgm:spPr>
        <a:xfrm rot="5400000">
          <a:off x="8994377" y="-93950"/>
          <a:ext cx="1138876" cy="1895064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8EB4287-E4B4-4B7C-8CC3-A55F485DA82B}" type="pres">
      <dgm:prSet presAssocID="{7AD4C1B5-0D32-4478-BA22-C916567813CE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E134751-A8FF-4650-970D-4A7909E3620D}" type="presOf" srcId="{071B9A15-1768-4D7A-AAC5-FC2AE142C8A5}" destId="{B9061A4D-FB3C-4EBB-B2FE-E31456D241EC}" srcOrd="0" destOrd="0" presId="urn:microsoft.com/office/officeart/2009/3/layout/StepUpProcess"/>
    <dgm:cxn modelId="{9D664454-E978-4F76-BA5D-9C0E03B5802F}" type="presOf" srcId="{45520213-56B7-4D84-B9A0-99308BBDE839}" destId="{6DD51A67-694F-42DE-9934-47C137A7B3E6}" srcOrd="0" destOrd="0" presId="urn:microsoft.com/office/officeart/2009/3/layout/StepUpProcess"/>
    <dgm:cxn modelId="{6DB97B81-F904-44CA-87F9-CFAC789431F6}" srcId="{45520213-56B7-4D84-B9A0-99308BBDE839}" destId="{071B9A15-1768-4D7A-AAC5-FC2AE142C8A5}" srcOrd="0" destOrd="0" parTransId="{38E24327-93C9-4AB7-9408-CF110CEF3CDB}" sibTransId="{4DD36997-22F3-4FAC-BEFE-0B343D0170FD}"/>
    <dgm:cxn modelId="{1EF5AB05-3321-45E6-945B-2091DB7E8EBF}" type="presOf" srcId="{9C6720B2-A8F8-4C33-A7E0-8C3B37E59E58}" destId="{54F025A7-8CFF-4A5A-9D1C-2A86A860C5EC}" srcOrd="0" destOrd="0" presId="urn:microsoft.com/office/officeart/2009/3/layout/StepUpProcess"/>
    <dgm:cxn modelId="{91B75A44-516B-4C8D-92D4-846E83A21947}" type="presOf" srcId="{7AD4C1B5-0D32-4478-BA22-C916567813CE}" destId="{58EB4287-E4B4-4B7C-8CC3-A55F485DA82B}" srcOrd="0" destOrd="0" presId="urn:microsoft.com/office/officeart/2009/3/layout/StepUpProcess"/>
    <dgm:cxn modelId="{12731564-C78C-41A8-A2C8-E6EC1936414F}" type="presOf" srcId="{8E444E48-E499-430A-9F9E-8432259D7762}" destId="{CDD8EC5F-DA30-4F73-BD14-35464087FDA1}" srcOrd="0" destOrd="0" presId="urn:microsoft.com/office/officeart/2009/3/layout/StepUpProcess"/>
    <dgm:cxn modelId="{C83245EE-F701-49FD-9434-A43075F53227}" srcId="{45520213-56B7-4D84-B9A0-99308BBDE839}" destId="{7AD4C1B5-0D32-4478-BA22-C916567813CE}" srcOrd="4" destOrd="0" parTransId="{5A3848F4-DC88-4705-A899-2BA736AE0BFA}" sibTransId="{ADC566C6-5000-4AE4-B412-F750E1DB743A}"/>
    <dgm:cxn modelId="{E359409F-4DC2-4826-AF00-E41B4EB721FA}" srcId="{45520213-56B7-4D84-B9A0-99308BBDE839}" destId="{33A8A657-EDF5-4496-AA44-FA5217D7480D}" srcOrd="3" destOrd="0" parTransId="{136DC5A6-A4D3-4B1E-AC54-FDF37D006364}" sibTransId="{FF5775B8-895A-4BF6-961A-188F7A7BF2ED}"/>
    <dgm:cxn modelId="{3D69446F-1812-4706-B46D-C41A5DAC2634}" type="presOf" srcId="{33A8A657-EDF5-4496-AA44-FA5217D7480D}" destId="{912705DE-4953-4ECB-8378-C076DD7D6737}" srcOrd="0" destOrd="0" presId="urn:microsoft.com/office/officeart/2009/3/layout/StepUpProcess"/>
    <dgm:cxn modelId="{E690FAD3-F7BE-45D5-8450-BF0AA4E78D8B}" srcId="{45520213-56B7-4D84-B9A0-99308BBDE839}" destId="{9C6720B2-A8F8-4C33-A7E0-8C3B37E59E58}" srcOrd="1" destOrd="0" parTransId="{C0153E8A-D846-465E-97E0-2FF10CCCDB8B}" sibTransId="{640693A9-648A-4AEE-A12D-396F98B2DB43}"/>
    <dgm:cxn modelId="{AFECFB5E-EDDF-46F6-9733-73FB5FB4491D}" srcId="{45520213-56B7-4D84-B9A0-99308BBDE839}" destId="{8E444E48-E499-430A-9F9E-8432259D7762}" srcOrd="2" destOrd="0" parTransId="{3F1BEB06-4FB4-4770-9919-9BFC65B7AD67}" sibTransId="{5233A011-BC81-428B-AB8D-A24B3FD71973}"/>
    <dgm:cxn modelId="{8E0308D0-016B-431B-838B-DDA3942F9114}" type="presParOf" srcId="{6DD51A67-694F-42DE-9934-47C137A7B3E6}" destId="{222F3D02-CC2C-45C5-AFAA-B0030786EB39}" srcOrd="0" destOrd="0" presId="urn:microsoft.com/office/officeart/2009/3/layout/StepUpProcess"/>
    <dgm:cxn modelId="{63649C74-D831-40D0-B11C-178F017B26D5}" type="presParOf" srcId="{222F3D02-CC2C-45C5-AFAA-B0030786EB39}" destId="{E4E54563-7C9F-4EE6-BD18-386D708722D2}" srcOrd="0" destOrd="0" presId="urn:microsoft.com/office/officeart/2009/3/layout/StepUpProcess"/>
    <dgm:cxn modelId="{69DBFEAD-3685-463D-9DAB-C6AB4D4D68A9}" type="presParOf" srcId="{222F3D02-CC2C-45C5-AFAA-B0030786EB39}" destId="{B9061A4D-FB3C-4EBB-B2FE-E31456D241EC}" srcOrd="1" destOrd="0" presId="urn:microsoft.com/office/officeart/2009/3/layout/StepUpProcess"/>
    <dgm:cxn modelId="{839D7FD8-7787-47A1-AD33-166D68782819}" type="presParOf" srcId="{222F3D02-CC2C-45C5-AFAA-B0030786EB39}" destId="{9C079956-555B-42C8-AFC1-89932F5D9E46}" srcOrd="2" destOrd="0" presId="urn:microsoft.com/office/officeart/2009/3/layout/StepUpProcess"/>
    <dgm:cxn modelId="{4A685EAE-A850-40FD-B7FF-6B01545059EB}" type="presParOf" srcId="{6DD51A67-694F-42DE-9934-47C137A7B3E6}" destId="{32CF4BF7-C7C8-406D-8391-7E1E0AE609FE}" srcOrd="1" destOrd="0" presId="urn:microsoft.com/office/officeart/2009/3/layout/StepUpProcess"/>
    <dgm:cxn modelId="{7340533F-B8D2-46F6-9B30-BC799FF4CE95}" type="presParOf" srcId="{32CF4BF7-C7C8-406D-8391-7E1E0AE609FE}" destId="{181EF378-8065-4361-8B40-05AA35A478A1}" srcOrd="0" destOrd="0" presId="urn:microsoft.com/office/officeart/2009/3/layout/StepUpProcess"/>
    <dgm:cxn modelId="{28B56D17-9DA7-434B-9EC5-9170A8FDC48E}" type="presParOf" srcId="{6DD51A67-694F-42DE-9934-47C137A7B3E6}" destId="{00977739-2E01-45DA-8EA0-A1984DF4DB80}" srcOrd="2" destOrd="0" presId="urn:microsoft.com/office/officeart/2009/3/layout/StepUpProcess"/>
    <dgm:cxn modelId="{F1DB3152-EAD3-4137-AC6B-7983C8A69102}" type="presParOf" srcId="{00977739-2E01-45DA-8EA0-A1984DF4DB80}" destId="{12C4A839-FF94-4BEA-AF0C-F2909321D1D3}" srcOrd="0" destOrd="0" presId="urn:microsoft.com/office/officeart/2009/3/layout/StepUpProcess"/>
    <dgm:cxn modelId="{CA18353C-B66C-4B8E-B581-A50B2DB0CCAC}" type="presParOf" srcId="{00977739-2E01-45DA-8EA0-A1984DF4DB80}" destId="{54F025A7-8CFF-4A5A-9D1C-2A86A860C5EC}" srcOrd="1" destOrd="0" presId="urn:microsoft.com/office/officeart/2009/3/layout/StepUpProcess"/>
    <dgm:cxn modelId="{20BACA84-E2EF-433B-8F29-94409497F1BD}" type="presParOf" srcId="{00977739-2E01-45DA-8EA0-A1984DF4DB80}" destId="{677F4D39-80D6-4F9F-A9AB-28A9D3F61D18}" srcOrd="2" destOrd="0" presId="urn:microsoft.com/office/officeart/2009/3/layout/StepUpProcess"/>
    <dgm:cxn modelId="{50F35906-5F72-4169-8F69-AFC9080D5207}" type="presParOf" srcId="{6DD51A67-694F-42DE-9934-47C137A7B3E6}" destId="{E774EE43-A844-49BB-BA33-669040419797}" srcOrd="3" destOrd="0" presId="urn:microsoft.com/office/officeart/2009/3/layout/StepUpProcess"/>
    <dgm:cxn modelId="{78C7F2DD-780F-4761-9DC3-AE7628A44EEE}" type="presParOf" srcId="{E774EE43-A844-49BB-BA33-669040419797}" destId="{82144092-9F9B-4433-A5CF-03C714BDF5A6}" srcOrd="0" destOrd="0" presId="urn:microsoft.com/office/officeart/2009/3/layout/StepUpProcess"/>
    <dgm:cxn modelId="{948D0D0A-0C0E-4262-A93F-8F8448A79131}" type="presParOf" srcId="{6DD51A67-694F-42DE-9934-47C137A7B3E6}" destId="{C2F3A691-9675-4EA2-90B1-698ABF7ACCB6}" srcOrd="4" destOrd="0" presId="urn:microsoft.com/office/officeart/2009/3/layout/StepUpProcess"/>
    <dgm:cxn modelId="{A63864B2-3FA6-4C40-B7B4-5FA7DFB5DC4B}" type="presParOf" srcId="{C2F3A691-9675-4EA2-90B1-698ABF7ACCB6}" destId="{A16C4A75-5E85-4EE5-95DB-E1B4D642FAA7}" srcOrd="0" destOrd="0" presId="urn:microsoft.com/office/officeart/2009/3/layout/StepUpProcess"/>
    <dgm:cxn modelId="{52A927B4-924C-4C52-988E-CA6C28DFF3CA}" type="presParOf" srcId="{C2F3A691-9675-4EA2-90B1-698ABF7ACCB6}" destId="{CDD8EC5F-DA30-4F73-BD14-35464087FDA1}" srcOrd="1" destOrd="0" presId="urn:microsoft.com/office/officeart/2009/3/layout/StepUpProcess"/>
    <dgm:cxn modelId="{FEC9A591-C40C-42E8-A3F4-C561FBA3AC83}" type="presParOf" srcId="{C2F3A691-9675-4EA2-90B1-698ABF7ACCB6}" destId="{90A37F61-3E78-4F6E-AF8E-46F6AFA7EF0D}" srcOrd="2" destOrd="0" presId="urn:microsoft.com/office/officeart/2009/3/layout/StepUpProcess"/>
    <dgm:cxn modelId="{0487D56A-4C26-48BD-9F4F-4492B2807BD9}" type="presParOf" srcId="{6DD51A67-694F-42DE-9934-47C137A7B3E6}" destId="{912AB71C-15EC-4A51-9FE8-354603AD3B26}" srcOrd="5" destOrd="0" presId="urn:microsoft.com/office/officeart/2009/3/layout/StepUpProcess"/>
    <dgm:cxn modelId="{4D79F86D-FA34-41BB-9FC9-02937A1BA411}" type="presParOf" srcId="{912AB71C-15EC-4A51-9FE8-354603AD3B26}" destId="{B6A7B8B2-80EB-4C2D-A1F1-674CCB52F55C}" srcOrd="0" destOrd="0" presId="urn:microsoft.com/office/officeart/2009/3/layout/StepUpProcess"/>
    <dgm:cxn modelId="{F4CE384E-0C66-45A1-9431-75BDBEE930D3}" type="presParOf" srcId="{6DD51A67-694F-42DE-9934-47C137A7B3E6}" destId="{5C7F1162-AE7B-48A2-8AE8-FED44CA3F4C4}" srcOrd="6" destOrd="0" presId="urn:microsoft.com/office/officeart/2009/3/layout/StepUpProcess"/>
    <dgm:cxn modelId="{D5BFA869-F8F7-4A53-9291-1BE967890B97}" type="presParOf" srcId="{5C7F1162-AE7B-48A2-8AE8-FED44CA3F4C4}" destId="{04427CBE-50FF-4632-A5BE-6FF0A0C80FA3}" srcOrd="0" destOrd="0" presId="urn:microsoft.com/office/officeart/2009/3/layout/StepUpProcess"/>
    <dgm:cxn modelId="{E1A3BEDF-395A-432E-8A3F-B1927FE75992}" type="presParOf" srcId="{5C7F1162-AE7B-48A2-8AE8-FED44CA3F4C4}" destId="{912705DE-4953-4ECB-8378-C076DD7D6737}" srcOrd="1" destOrd="0" presId="urn:microsoft.com/office/officeart/2009/3/layout/StepUpProcess"/>
    <dgm:cxn modelId="{3E7B4964-1179-4A85-85D2-316CAD702F6A}" type="presParOf" srcId="{5C7F1162-AE7B-48A2-8AE8-FED44CA3F4C4}" destId="{1E9A1184-0309-49C1-B15B-3EDFDFA88649}" srcOrd="2" destOrd="0" presId="urn:microsoft.com/office/officeart/2009/3/layout/StepUpProcess"/>
    <dgm:cxn modelId="{BB5F5189-4D6F-4BEF-A3EE-89CE9EEA3E2A}" type="presParOf" srcId="{6DD51A67-694F-42DE-9934-47C137A7B3E6}" destId="{2139F0D4-8B06-4C14-8B35-FBEE3D8C0843}" srcOrd="7" destOrd="0" presId="urn:microsoft.com/office/officeart/2009/3/layout/StepUpProcess"/>
    <dgm:cxn modelId="{47DF7B9F-8DE7-4453-8A42-A86F0D8052A3}" type="presParOf" srcId="{2139F0D4-8B06-4C14-8B35-FBEE3D8C0843}" destId="{90421531-FA03-48B4-BFF0-826B86C4EA83}" srcOrd="0" destOrd="0" presId="urn:microsoft.com/office/officeart/2009/3/layout/StepUpProcess"/>
    <dgm:cxn modelId="{48152AEF-A416-4FAD-846B-75EA7881780A}" type="presParOf" srcId="{6DD51A67-694F-42DE-9934-47C137A7B3E6}" destId="{5B0F8A53-5486-4290-B743-F13E86C224A2}" srcOrd="8" destOrd="0" presId="urn:microsoft.com/office/officeart/2009/3/layout/StepUpProcess"/>
    <dgm:cxn modelId="{EEF3D8AD-0635-421D-BB2F-0D29E9E7582C}" type="presParOf" srcId="{5B0F8A53-5486-4290-B743-F13E86C224A2}" destId="{FD52B513-8E19-49F6-B784-3989D5FC5025}" srcOrd="0" destOrd="0" presId="urn:microsoft.com/office/officeart/2009/3/layout/StepUpProcess"/>
    <dgm:cxn modelId="{787FD2C1-5E22-48EE-ACD0-9FCEF245A017}" type="presParOf" srcId="{5B0F8A53-5486-4290-B743-F13E86C224A2}" destId="{58EB4287-E4B4-4B7C-8CC3-A55F485DA82B}" srcOrd="1" destOrd="0" presId="urn:microsoft.com/office/officeart/2009/3/layout/StepUpProcess"/>
  </dgm:cxnLst>
  <dgm:bg/>
  <dgm:whole>
    <a:ln w="9525" cap="flat" cmpd="sng" algn="ctr">
      <a:noFill/>
      <a:prstDash val="dash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DE740-E07D-48A3-89F3-BAAAB0D322EE}">
      <dsp:nvSpPr>
        <dsp:cNvPr id="0" name=""/>
        <dsp:cNvSpPr/>
      </dsp:nvSpPr>
      <dsp:spPr>
        <a:xfrm>
          <a:off x="2893172" y="2199880"/>
          <a:ext cx="1671650" cy="92627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Предпосылки </a:t>
          </a:r>
          <a:endParaRPr lang="ru-RU" sz="1800" b="1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2938389" y="2245097"/>
        <a:ext cx="1581216" cy="835843"/>
      </dsp:txXfrm>
    </dsp:sp>
    <dsp:sp modelId="{1A908204-A282-4B23-AC4F-FF0871245854}">
      <dsp:nvSpPr>
        <dsp:cNvPr id="0" name=""/>
        <dsp:cNvSpPr/>
      </dsp:nvSpPr>
      <dsp:spPr>
        <a:xfrm rot="16185383">
          <a:off x="3020954" y="1496801"/>
          <a:ext cx="1406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61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759D3-F387-48CB-A470-22A069875299}">
      <dsp:nvSpPr>
        <dsp:cNvPr id="0" name=""/>
        <dsp:cNvSpPr/>
      </dsp:nvSpPr>
      <dsp:spPr>
        <a:xfrm>
          <a:off x="2457302" y="49812"/>
          <a:ext cx="2524331" cy="74391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Century Gothic" pitchFamily="34" charset="0"/>
              <a:cs typeface="Times New Roman"/>
            </a:rPr>
            <a:t>Недооценка роли сестринского персонала в лечебном процессе</a:t>
          </a:r>
          <a:endParaRPr lang="ru-RU" sz="12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2493617" y="86127"/>
        <a:ext cx="2451701" cy="671281"/>
      </dsp:txXfrm>
    </dsp:sp>
    <dsp:sp modelId="{BCE6A4C2-769E-4AA9-BDBB-CD1141DBA307}">
      <dsp:nvSpPr>
        <dsp:cNvPr id="0" name=""/>
        <dsp:cNvSpPr/>
      </dsp:nvSpPr>
      <dsp:spPr>
        <a:xfrm rot="20006385">
          <a:off x="4513155" y="2026281"/>
          <a:ext cx="9791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16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A614F-CDB7-486F-A4EF-50EF772F9211}">
      <dsp:nvSpPr>
        <dsp:cNvPr id="0" name=""/>
        <dsp:cNvSpPr/>
      </dsp:nvSpPr>
      <dsp:spPr>
        <a:xfrm>
          <a:off x="5028791" y="1099913"/>
          <a:ext cx="2238934" cy="70745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Century Gothic" pitchFamily="34" charset="0"/>
              <a:ea typeface="Calibri"/>
              <a:cs typeface="Times New Roman"/>
            </a:rPr>
            <a:t>Низкий престиж профессии и значительное выбывание из профессии </a:t>
          </a:r>
          <a:endParaRPr lang="ru-RU" sz="12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5063326" y="1134448"/>
        <a:ext cx="2169864" cy="638386"/>
      </dsp:txXfrm>
    </dsp:sp>
    <dsp:sp modelId="{179F35E9-6F9B-42A7-9898-8D51C668E8B2}">
      <dsp:nvSpPr>
        <dsp:cNvPr id="0" name=""/>
        <dsp:cNvSpPr/>
      </dsp:nvSpPr>
      <dsp:spPr>
        <a:xfrm rot="1358542">
          <a:off x="4523468" y="3218230"/>
          <a:ext cx="10731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31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6F901-3622-4274-8B87-D984E3A8B25C}">
      <dsp:nvSpPr>
        <dsp:cNvPr id="0" name=""/>
        <dsp:cNvSpPr/>
      </dsp:nvSpPr>
      <dsp:spPr>
        <a:xfrm>
          <a:off x="5555243" y="3364929"/>
          <a:ext cx="1704475" cy="83071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Century Gothic" pitchFamily="34" charset="0"/>
              <a:cs typeface="Times New Roman"/>
            </a:rPr>
            <a:t>Низкий уровень развития  сестринской науки в РК </a:t>
          </a:r>
          <a:endParaRPr lang="ru-RU" sz="12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5595795" y="3405481"/>
        <a:ext cx="1623371" cy="749613"/>
      </dsp:txXfrm>
    </dsp:sp>
    <dsp:sp modelId="{BB81C4C3-0493-4E69-8CB7-3C55881E4354}">
      <dsp:nvSpPr>
        <dsp:cNvPr id="0" name=""/>
        <dsp:cNvSpPr/>
      </dsp:nvSpPr>
      <dsp:spPr>
        <a:xfrm rot="5277832">
          <a:off x="3079353" y="3816370"/>
          <a:ext cx="1381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1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A0511-B030-4015-8420-B03269F7346D}">
      <dsp:nvSpPr>
        <dsp:cNvPr id="0" name=""/>
        <dsp:cNvSpPr/>
      </dsp:nvSpPr>
      <dsp:spPr>
        <a:xfrm>
          <a:off x="2720832" y="4506582"/>
          <a:ext cx="2173577" cy="73584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effectLst/>
              <a:latin typeface="Century Gothic" pitchFamily="34" charset="0"/>
              <a:ea typeface="+mn-ea"/>
            </a:rPr>
            <a:t>Несовершенство НПА, регулирующих деятельность медсестер</a:t>
          </a:r>
          <a:endParaRPr lang="ru-RU" sz="12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2756753" y="4542503"/>
        <a:ext cx="2101735" cy="663999"/>
      </dsp:txXfrm>
    </dsp:sp>
    <dsp:sp modelId="{C4AA4AF9-BD97-4262-AABA-C0A41B05E235}">
      <dsp:nvSpPr>
        <dsp:cNvPr id="0" name=""/>
        <dsp:cNvSpPr/>
      </dsp:nvSpPr>
      <dsp:spPr>
        <a:xfrm rot="9285614">
          <a:off x="2125453" y="3228922"/>
          <a:ext cx="8062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2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AEA5-DB84-4440-93F7-364C513B5645}">
      <dsp:nvSpPr>
        <dsp:cNvPr id="0" name=""/>
        <dsp:cNvSpPr/>
      </dsp:nvSpPr>
      <dsp:spPr>
        <a:xfrm>
          <a:off x="350021" y="3400807"/>
          <a:ext cx="1976789" cy="778321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</a:rPr>
            <a:t>Не эффективная система управления сестринской службы в МО</a:t>
          </a:r>
          <a:endParaRPr lang="ru-RU" sz="12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388015" y="3438801"/>
        <a:ext cx="1900801" cy="702333"/>
      </dsp:txXfrm>
    </dsp:sp>
    <dsp:sp modelId="{D6450263-696D-488C-AEF1-0B08309D7BED}">
      <dsp:nvSpPr>
        <dsp:cNvPr id="0" name=""/>
        <dsp:cNvSpPr/>
      </dsp:nvSpPr>
      <dsp:spPr>
        <a:xfrm rot="12400028">
          <a:off x="2219898" y="2083671"/>
          <a:ext cx="711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109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79DBA-DACC-467D-9C9B-F13E12F567C9}">
      <dsp:nvSpPr>
        <dsp:cNvPr id="0" name=""/>
        <dsp:cNvSpPr/>
      </dsp:nvSpPr>
      <dsp:spPr>
        <a:xfrm>
          <a:off x="258134" y="1057014"/>
          <a:ext cx="2272696" cy="867084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175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</a:rPr>
            <a:t>Несоответствие  системы сестринского образования, науки и практики Европейским директивам </a:t>
          </a:r>
          <a:endParaRPr lang="ru-RU" sz="1100" b="1" kern="1200" dirty="0">
            <a:solidFill>
              <a:srgbClr val="002060"/>
            </a:solidFill>
            <a:latin typeface="Century Gothic" pitchFamily="34" charset="0"/>
          </a:endParaRPr>
        </a:p>
      </dsp:txBody>
      <dsp:txXfrm>
        <a:off x="300462" y="1099342"/>
        <a:ext cx="2188040" cy="78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54563-7C9F-4EE6-BD18-386D708722D2}">
      <dsp:nvSpPr>
        <dsp:cNvPr id="0" name=""/>
        <dsp:cNvSpPr/>
      </dsp:nvSpPr>
      <dsp:spPr>
        <a:xfrm rot="5400000">
          <a:off x="413396" y="2903258"/>
          <a:ext cx="1235280" cy="2055478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1A4D-FB3C-4EBB-B2FE-E31456D241EC}">
      <dsp:nvSpPr>
        <dsp:cNvPr id="0" name=""/>
        <dsp:cNvSpPr/>
      </dsp:nvSpPr>
      <dsp:spPr>
        <a:xfrm>
          <a:off x="187611" y="3528359"/>
          <a:ext cx="1984798" cy="167469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 ПОМОЩНИК       МЕДСЕСТРЫ</a:t>
          </a:r>
          <a:r>
            <a:rPr lang="en-US" sz="14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МЕДСЕСТРА ОБЩЕЙ ПРАКТИКИ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baseline="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</a:t>
          </a:r>
          <a:r>
            <a:rPr lang="ru-RU" sz="1200" kern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ересмотр</a:t>
          </a:r>
          <a:r>
            <a:rPr lang="ru-RU" sz="12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образовательной программы уровня </a:t>
          </a:r>
          <a:r>
            <a:rPr lang="ru-RU" sz="1200" kern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ТиПО</a:t>
          </a:r>
          <a:r>
            <a:rPr lang="ru-RU" sz="12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по  специальности «Сестринское дело»</a:t>
          </a:r>
          <a:endParaRPr lang="en-US" sz="1200" kern="1200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187611" y="3528359"/>
        <a:ext cx="1984798" cy="1674694"/>
      </dsp:txXfrm>
    </dsp:sp>
    <dsp:sp modelId="{9C079956-555B-42C8-AFC1-89932F5D9E46}">
      <dsp:nvSpPr>
        <dsp:cNvPr id="0" name=""/>
        <dsp:cNvSpPr/>
      </dsp:nvSpPr>
      <dsp:spPr>
        <a:xfrm>
          <a:off x="1712763" y="2751931"/>
          <a:ext cx="350131" cy="350131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4A839-FF94-4BEA-AF0C-F2909321D1D3}">
      <dsp:nvSpPr>
        <dsp:cNvPr id="0" name=""/>
        <dsp:cNvSpPr/>
      </dsp:nvSpPr>
      <dsp:spPr>
        <a:xfrm rot="5400000">
          <a:off x="2749683" y="2341115"/>
          <a:ext cx="1235280" cy="2055478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025A7-8CFF-4A5A-9D1C-2A86A860C5EC}">
      <dsp:nvSpPr>
        <dsp:cNvPr id="0" name=""/>
        <dsp:cNvSpPr/>
      </dsp:nvSpPr>
      <dsp:spPr>
        <a:xfrm>
          <a:off x="2543484" y="2955260"/>
          <a:ext cx="1855697" cy="162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ПРИКЛАДНОЙ БАКАЛАВРИАТ </a:t>
          </a:r>
          <a:r>
            <a:rPr lang="ru-RU" sz="10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– Медсестра расширенной практики</a:t>
          </a:r>
          <a:endParaRPr lang="en-US" sz="1000" b="1" kern="1200" noProof="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>
        <a:off x="2543484" y="2955260"/>
        <a:ext cx="1855697" cy="1626627"/>
      </dsp:txXfrm>
    </dsp:sp>
    <dsp:sp modelId="{677F4D39-80D6-4F9F-A9AB-28A9D3F61D18}">
      <dsp:nvSpPr>
        <dsp:cNvPr id="0" name=""/>
        <dsp:cNvSpPr/>
      </dsp:nvSpPr>
      <dsp:spPr>
        <a:xfrm>
          <a:off x="4049050" y="2189788"/>
          <a:ext cx="350131" cy="350131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C4A75-5E85-4EE5-95DB-E1B4D642FAA7}">
      <dsp:nvSpPr>
        <dsp:cNvPr id="0" name=""/>
        <dsp:cNvSpPr/>
      </dsp:nvSpPr>
      <dsp:spPr>
        <a:xfrm rot="5400000">
          <a:off x="5085969" y="1778971"/>
          <a:ext cx="1235280" cy="2055478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8EC5F-DA30-4F73-BD14-35464087FDA1}">
      <dsp:nvSpPr>
        <dsp:cNvPr id="0" name=""/>
        <dsp:cNvSpPr/>
      </dsp:nvSpPr>
      <dsp:spPr>
        <a:xfrm>
          <a:off x="4920744" y="2434547"/>
          <a:ext cx="2203195" cy="162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АКАДЕМИЧЕСКИЙ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 </a:t>
          </a:r>
          <a:r>
            <a:rPr lang="ru-RU" sz="10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– Медсестра расширенной практики</a:t>
          </a:r>
          <a:endParaRPr lang="en-US" sz="1000" b="1" kern="1200" noProof="0" dirty="0" smtClean="0">
            <a:solidFill>
              <a:srgbClr val="C00000"/>
            </a:solidFill>
            <a:latin typeface="Calibri"/>
            <a:ea typeface="+mn-ea"/>
            <a:cs typeface="+mn-cs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Разработка образовательной программы переподготовки от прикладного </a:t>
          </a:r>
          <a:r>
            <a:rPr lang="ru-RU" sz="1300" kern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бакалавриата</a:t>
          </a:r>
          <a:r>
            <a:rPr lang="ru-RU" sz="1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до академического </a:t>
          </a:r>
          <a:r>
            <a:rPr lang="ru-RU" sz="1300" kern="1200" dirty="0" err="1" smtClean="0">
              <a:solidFill>
                <a:srgbClr val="002060"/>
              </a:solidFill>
              <a:latin typeface="Calibri"/>
              <a:ea typeface="+mn-ea"/>
              <a:cs typeface="+mn-cs"/>
            </a:rPr>
            <a:t>бакалавриата</a:t>
          </a:r>
          <a:r>
            <a:rPr lang="ru-RU" sz="1300" kern="120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 по специальности «Сестринское дело»</a:t>
          </a:r>
          <a:endParaRPr lang="en-US" sz="1300" kern="1200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4920744" y="2434547"/>
        <a:ext cx="2203195" cy="1626627"/>
      </dsp:txXfrm>
    </dsp:sp>
    <dsp:sp modelId="{90A37F61-3E78-4F6E-AF8E-46F6AFA7EF0D}">
      <dsp:nvSpPr>
        <dsp:cNvPr id="0" name=""/>
        <dsp:cNvSpPr/>
      </dsp:nvSpPr>
      <dsp:spPr>
        <a:xfrm>
          <a:off x="6385336" y="1627645"/>
          <a:ext cx="350131" cy="350131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27CBE-50FF-4632-A5BE-6FF0A0C80FA3}">
      <dsp:nvSpPr>
        <dsp:cNvPr id="0" name=""/>
        <dsp:cNvSpPr/>
      </dsp:nvSpPr>
      <dsp:spPr>
        <a:xfrm rot="5400000">
          <a:off x="7422256" y="1216828"/>
          <a:ext cx="1235280" cy="2055478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705DE-4953-4ECB-8378-C076DD7D6737}">
      <dsp:nvSpPr>
        <dsp:cNvPr id="0" name=""/>
        <dsp:cNvSpPr/>
      </dsp:nvSpPr>
      <dsp:spPr>
        <a:xfrm>
          <a:off x="7289654" y="1873298"/>
          <a:ext cx="2188015" cy="162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СТЕПЕНЬ МАГИСТРА </a:t>
          </a:r>
          <a:r>
            <a:rPr lang="ru-RU" sz="1400" b="0" kern="1200" noProof="0" dirty="0" smtClean="0">
              <a:solidFill>
                <a:srgbClr val="002060"/>
              </a:solidFill>
              <a:latin typeface="+mn-lt"/>
              <a:ea typeface="+mn-ea"/>
              <a:cs typeface="Times New Roman" pitchFamily="18" charset="0"/>
            </a:rPr>
            <a:t>Совершенствование, пересмотр образовательной программы</a:t>
          </a:r>
          <a:r>
            <a:rPr lang="ru-RU" sz="1400" b="0" kern="1200" noProof="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 уровня магистратуры по специальности «Сестринское дело»</a:t>
          </a:r>
          <a:endParaRPr lang="en-US" sz="1400" b="0" kern="1200" noProof="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7289654" y="1873298"/>
        <a:ext cx="2188015" cy="1626627"/>
      </dsp:txXfrm>
    </dsp:sp>
    <dsp:sp modelId="{1E9A1184-0309-49C1-B15B-3EDFDFA88649}">
      <dsp:nvSpPr>
        <dsp:cNvPr id="0" name=""/>
        <dsp:cNvSpPr/>
      </dsp:nvSpPr>
      <dsp:spPr>
        <a:xfrm>
          <a:off x="8721623" y="1065501"/>
          <a:ext cx="350131" cy="350131"/>
        </a:xfrm>
        <a:prstGeom prst="triangle">
          <a:avLst>
            <a:gd name="adj" fmla="val 1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2B513-8E19-49F6-B784-3989D5FC5025}">
      <dsp:nvSpPr>
        <dsp:cNvPr id="0" name=""/>
        <dsp:cNvSpPr/>
      </dsp:nvSpPr>
      <dsp:spPr>
        <a:xfrm rot="5400000">
          <a:off x="9758542" y="654685"/>
          <a:ext cx="1235280" cy="2055478"/>
        </a:xfrm>
        <a:prstGeom prst="corner">
          <a:avLst>
            <a:gd name="adj1" fmla="val 16120"/>
            <a:gd name="adj2" fmla="val 1611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B4287-E4B4-4B7C-8CC3-A55F485DA82B}">
      <dsp:nvSpPr>
        <dsp:cNvPr id="0" name=""/>
        <dsp:cNvSpPr/>
      </dsp:nvSpPr>
      <dsp:spPr>
        <a:xfrm>
          <a:off x="9552343" y="1268830"/>
          <a:ext cx="1855697" cy="1626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ДОКТОРАНТУРА </a:t>
          </a:r>
          <a:r>
            <a:rPr lang="en-US" sz="1400" b="1" kern="1200" noProof="0" dirty="0" smtClean="0">
              <a:solidFill>
                <a:srgbClr val="C00000"/>
              </a:solidFill>
              <a:latin typeface="Calibri"/>
              <a:ea typeface="+mn-ea"/>
              <a:cs typeface="+mn-cs"/>
            </a:rPr>
            <a:t>PHD </a:t>
          </a:r>
          <a:r>
            <a:rPr lang="ru-RU" sz="1400" b="0" kern="120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по сестринскому делу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noProof="0" dirty="0" smtClean="0">
              <a:solidFill>
                <a:srgbClr val="002060"/>
              </a:solidFill>
              <a:latin typeface="Calibri"/>
              <a:ea typeface="+mn-ea"/>
              <a:cs typeface="+mn-cs"/>
            </a:rPr>
            <a:t>Разработка ОП  по СД на уровне  докторантуры по сестринскому делу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noProof="0" dirty="0">
            <a:solidFill>
              <a:srgbClr val="002060"/>
            </a:solidFill>
            <a:latin typeface="Calibri"/>
            <a:ea typeface="+mn-ea"/>
            <a:cs typeface="+mn-cs"/>
          </a:endParaRPr>
        </a:p>
      </dsp:txBody>
      <dsp:txXfrm>
        <a:off x="9552343" y="1268830"/>
        <a:ext cx="1855697" cy="1626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0.03032</cdr:x>
      <cdr:y>0.16494</cdr:y>
    </cdr:from>
    <cdr:to>
      <cdr:x>0.38656</cdr:x>
      <cdr:y>0.21256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8620" y="834156"/>
          <a:ext cx="1863960" cy="24082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ПРИКЛАДНОЙ БАКАЛАВР</a:t>
          </a:r>
          <a:endParaRPr lang="ru-RU" sz="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0.62112</cdr:x>
      <cdr:y>0.12546</cdr:y>
    </cdr:from>
    <cdr:to>
      <cdr:x>0.98217</cdr:x>
      <cdr:y>0.18101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49872" y="634462"/>
          <a:ext cx="1889132" cy="2809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АКАДЕМИЧЕСКИЙ БАКАЛАВР</a:t>
          </a:r>
          <a:endParaRPr lang="ru-RU" sz="8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0.10261</cdr:x>
      <cdr:y>0.83029</cdr:y>
    </cdr:from>
    <cdr:to>
      <cdr:x>0.2956</cdr:x>
      <cdr:y>0.88585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36881" y="4198937"/>
          <a:ext cx="1009783" cy="280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ТиПО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0.01331</cdr:x>
      <cdr:y>0.208</cdr:y>
    </cdr:from>
    <cdr:to>
      <cdr:x>0.40394</cdr:x>
      <cdr:y>0.28395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103" y="1057706"/>
          <a:ext cx="2234272" cy="386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Прикладной бакалавр</a:t>
          </a:r>
          <a:endParaRPr lang="ru-RU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0.57744</cdr:x>
      <cdr:y>0.138</cdr:y>
    </cdr:from>
    <cdr:to>
      <cdr:x>0.98369</cdr:x>
      <cdr:y>0.20364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302745" y="701774"/>
          <a:ext cx="2323614" cy="333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Академический бакалавр</a:t>
          </a:r>
          <a:endParaRPr lang="ru-RU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0.7579</cdr:x>
      <cdr:y>0.85754</cdr:y>
    </cdr:from>
    <cdr:to>
      <cdr:x>0.97665</cdr:x>
      <cdr:y>0.90817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334944" y="4360743"/>
          <a:ext cx="1251177" cy="2574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ТиПО</a:t>
          </a:r>
          <a:endParaRPr lang="ru-RU" sz="12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6" cy="494814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66" y="0"/>
            <a:ext cx="2919516" cy="494814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06D68E19-2FA5-46B8-9918-9100F809F75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675"/>
            <a:ext cx="2919516" cy="494814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66" y="9374675"/>
            <a:ext cx="2919516" cy="494814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112F6B33-FD66-493F-9F39-333EF0DE65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4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1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188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4C65A746-3661-4159-8B07-8A99CE78F22B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2"/>
            <a:ext cx="5388610" cy="3886110"/>
          </a:xfrm>
          <a:prstGeom prst="rect">
            <a:avLst/>
          </a:prstGeom>
        </p:spPr>
        <p:txBody>
          <a:bodyPr vert="horz" lIns="90901" tIns="45450" rIns="90901" bIns="454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0" cy="495187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0" cy="495187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DDF5DA97-CE65-4C77-AC51-DBBE0AF042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0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8225" indent="-287779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1115" indent="-230223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1561" indent="-230223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2008" indent="-230223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2454" indent="-2302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2900" indent="-2302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3346" indent="-2302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3792" indent="-23022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FE2F0DF-6EB3-46C9-8B4C-3DF518AD8B9D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f1a1e5c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f1a1e5cd_0_64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1a1e5c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f1a1e5cd_0_70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f1a1e5c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f1a1e5cd_0_191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000000"/>
                </a:solidFill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13FB-D580-46F4-AFF5-9C41536D46E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B9899-D449-42FD-BF25-1BEAA63AAED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7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ef1a1e5c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ef1a1e5cd_0_211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f1a1e5c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f1a1e5cd_0_23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ef1a1e5c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ef1a1e5cd_0_32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f1a1e5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f1a1e5cd_0_57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f1a1e5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f1a1e5cd_0_50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ef1a1e5c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ef1a1e5cd_0_185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f1a1e5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f1a1e5cd_0_44:notes"/>
          <p:cNvSpPr txBox="1">
            <a:spLocks noGrp="1"/>
          </p:cNvSpPr>
          <p:nvPr>
            <p:ph type="body" idx="1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84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7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230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271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066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333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842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741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30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050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9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47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98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834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46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27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8A2C-D4FA-4E64-9C88-00B343A8F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85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95F-305D-401D-B872-D128D225C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152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F950-62B6-4FD6-B64B-6E4726AA87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02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A180-D012-429D-929A-7982D42F02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036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9DC1-5CCC-42AD-AF59-B5D64E0A6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38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92F0-73FB-433A-83D4-FFD7B1ACA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4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3" y="6732618"/>
            <a:ext cx="12192000" cy="125384"/>
            <a:chOff x="0" y="2573904"/>
            <a:chExt cx="8767278" cy="44695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0" y="2573904"/>
              <a:ext cx="3752839" cy="44695"/>
              <a:chOff x="0" y="2573904"/>
              <a:chExt cx="3752839" cy="44695"/>
            </a:xfrm>
          </p:grpSpPr>
          <p:sp>
            <p:nvSpPr>
              <p:cNvPr id="11" name="Rectangle 17"/>
              <p:cNvSpPr/>
              <p:nvPr/>
            </p:nvSpPr>
            <p:spPr>
              <a:xfrm>
                <a:off x="0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8"/>
              <p:cNvSpPr/>
              <p:nvPr/>
            </p:nvSpPr>
            <p:spPr>
              <a:xfrm>
                <a:off x="1262744" y="2573904"/>
                <a:ext cx="1262744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9"/>
              <p:cNvSpPr/>
              <p:nvPr/>
            </p:nvSpPr>
            <p:spPr>
              <a:xfrm>
                <a:off x="2490095" y="2573904"/>
                <a:ext cx="1262744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3752838" y="2573904"/>
              <a:ext cx="5014440" cy="44695"/>
              <a:chOff x="503" y="2573904"/>
              <a:chExt cx="5014440" cy="44695"/>
            </a:xfrm>
          </p:grpSpPr>
          <p:sp>
            <p:nvSpPr>
              <p:cNvPr id="7" name="Rectangle 11"/>
              <p:cNvSpPr/>
              <p:nvPr/>
            </p:nvSpPr>
            <p:spPr>
              <a:xfrm>
                <a:off x="503" y="2573904"/>
                <a:ext cx="1262744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12"/>
              <p:cNvSpPr/>
              <p:nvPr/>
            </p:nvSpPr>
            <p:spPr>
              <a:xfrm>
                <a:off x="1263247" y="2573904"/>
                <a:ext cx="1262744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13"/>
              <p:cNvSpPr/>
              <p:nvPr/>
            </p:nvSpPr>
            <p:spPr>
              <a:xfrm>
                <a:off x="2489456" y="2573904"/>
                <a:ext cx="1262744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15"/>
              <p:cNvSpPr/>
              <p:nvPr/>
            </p:nvSpPr>
            <p:spPr>
              <a:xfrm>
                <a:off x="3752199" y="2573904"/>
                <a:ext cx="1262744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274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Flowchart: Off-page Connector 21"/>
          <p:cNvSpPr/>
          <p:nvPr userDrawn="1"/>
        </p:nvSpPr>
        <p:spPr>
          <a:xfrm rot="5400000">
            <a:off x="11730842" y="126085"/>
            <a:ext cx="384086" cy="538233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694" tIns="54347" rIns="108694" bIns="54347" anchor="ctr"/>
          <a:lstStyle/>
          <a:p>
            <a:pPr algn="ctr" defTabSz="12274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79" y="356630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9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965" y="825979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7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543974" indent="0">
              <a:buNone/>
              <a:defRPr sz="1400"/>
            </a:lvl2pPr>
            <a:lvl3pPr marL="1087948" indent="0">
              <a:buNone/>
              <a:defRPr sz="1200"/>
            </a:lvl3pPr>
            <a:lvl4pPr marL="1631917" indent="0">
              <a:buNone/>
              <a:defRPr sz="1100"/>
            </a:lvl4pPr>
            <a:lvl5pPr marL="2175889" indent="0">
              <a:buNone/>
              <a:defRPr sz="1100"/>
            </a:lvl5pPr>
            <a:lvl6pPr marL="2719854" indent="0">
              <a:buNone/>
              <a:defRPr sz="1100"/>
            </a:lvl6pPr>
            <a:lvl7pPr marL="3263834" indent="0">
              <a:buNone/>
              <a:defRPr sz="1100"/>
            </a:lvl7pPr>
            <a:lvl8pPr marL="3807804" indent="0">
              <a:buNone/>
              <a:defRPr sz="1100"/>
            </a:lvl8pPr>
            <a:lvl9pPr marL="435177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02985" y="203155"/>
            <a:ext cx="508067" cy="366628"/>
          </a:xfrm>
          <a:prstGeom prst="rect">
            <a:avLst/>
          </a:prstGeom>
        </p:spPr>
        <p:txBody>
          <a:bodyPr lIns="108694" tIns="54347" rIns="108694" bIns="54347" anchor="ctr"/>
          <a:lstStyle>
            <a:lvl1pPr algn="ctr" defTabSz="1227419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/>
                </a:solidFill>
                <a:latin typeface="Arial"/>
              </a:defRPr>
            </a:lvl1pPr>
          </a:lstStyle>
          <a:p>
            <a:pPr>
              <a:defRPr/>
            </a:pPr>
            <a:fld id="{50E5D824-8E80-4E13-B161-8FF13D2DE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D735-42FC-45DE-8519-A97D57F99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109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393F-7059-404D-B4F5-FB15557242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887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B7B-5C46-453A-A9D3-C388F9B1E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654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00C-D750-4216-B924-88C8C075C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49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A77-AEC0-4538-AB1A-C8DFCE267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6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69" y="213121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5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E2FA3D-15AE-4526-B836-13B1628BE24C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F31AD334-2F5F-4C6E-AE18-37A99A03A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39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9AC685-874E-4031-80E5-1D1A32CF48F6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4967D897-BC38-43AD-B7A1-36A46D80D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9568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55" y="4407010"/>
            <a:ext cx="10363200" cy="136207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55" y="2906810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5031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2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3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2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55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87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1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4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B4ED81-53CD-4591-ADE1-29FC03C31340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3625CB9-F154-46D6-A479-3B67D6911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24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71" y="1600304"/>
            <a:ext cx="53848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3" y="1600304"/>
            <a:ext cx="5384800" cy="452596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0EF5F-01B3-4CDA-98AB-8A900CB9CFC8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7D24AF7B-3E13-403D-A725-06F228BDA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275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123" indent="0">
              <a:buNone/>
              <a:defRPr sz="2100" b="1"/>
            </a:lvl2pPr>
            <a:lvl3pPr marL="1006243" indent="0">
              <a:buNone/>
              <a:defRPr sz="2000" b="1"/>
            </a:lvl3pPr>
            <a:lvl4pPr marL="1509357" indent="0">
              <a:buNone/>
              <a:defRPr sz="1800" b="1"/>
            </a:lvl4pPr>
            <a:lvl5pPr marL="2012483" indent="0">
              <a:buNone/>
              <a:defRPr sz="1800" b="1"/>
            </a:lvl5pPr>
            <a:lvl6pPr marL="2515599" indent="0">
              <a:buNone/>
              <a:defRPr sz="1800" b="1"/>
            </a:lvl6pPr>
            <a:lvl7pPr marL="3018710" indent="0">
              <a:buNone/>
              <a:defRPr sz="1800" b="1"/>
            </a:lvl7pPr>
            <a:lvl8pPr marL="3521853" indent="0">
              <a:buNone/>
              <a:defRPr sz="1800" b="1"/>
            </a:lvl8pPr>
            <a:lvl9pPr marL="40249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969"/>
            <a:ext cx="5386917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71" y="1535113"/>
            <a:ext cx="5389033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123" indent="0">
              <a:buNone/>
              <a:defRPr sz="2100" b="1"/>
            </a:lvl2pPr>
            <a:lvl3pPr marL="1006243" indent="0">
              <a:buNone/>
              <a:defRPr sz="2000" b="1"/>
            </a:lvl3pPr>
            <a:lvl4pPr marL="1509357" indent="0">
              <a:buNone/>
              <a:defRPr sz="1800" b="1"/>
            </a:lvl4pPr>
            <a:lvl5pPr marL="2012483" indent="0">
              <a:buNone/>
              <a:defRPr sz="1800" b="1"/>
            </a:lvl5pPr>
            <a:lvl6pPr marL="2515599" indent="0">
              <a:buNone/>
              <a:defRPr sz="1800" b="1"/>
            </a:lvl6pPr>
            <a:lvl7pPr marL="3018710" indent="0">
              <a:buNone/>
              <a:defRPr sz="1800" b="1"/>
            </a:lvl7pPr>
            <a:lvl8pPr marL="3521853" indent="0">
              <a:buNone/>
              <a:defRPr sz="1800" b="1"/>
            </a:lvl8pPr>
            <a:lvl9pPr marL="40249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771" y="2174969"/>
            <a:ext cx="5389033" cy="395128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BDED0-60B0-49B1-B344-98B13E59A980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E77E4E00-2E1D-47F8-BCB5-2D8466F8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53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C33B1A-1E08-45A1-A39C-5AF332AC2993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99D1C1F6-2C05-4B0E-A894-8E0EA6D18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025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F9784A-1F1E-4C0B-A784-5F462A307125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73D3784A-6BD3-49AA-932B-E88396927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00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4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1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560"/>
            <a:ext cx="6815667" cy="585311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4"/>
          </a:xfrm>
        </p:spPr>
        <p:txBody>
          <a:bodyPr/>
          <a:lstStyle>
            <a:lvl1pPr marL="0" indent="0">
              <a:buNone/>
              <a:defRPr sz="1500"/>
            </a:lvl1pPr>
            <a:lvl2pPr marL="503123" indent="0">
              <a:buNone/>
              <a:defRPr sz="1300"/>
            </a:lvl2pPr>
            <a:lvl3pPr marL="1006243" indent="0">
              <a:buNone/>
              <a:defRPr sz="1100"/>
            </a:lvl3pPr>
            <a:lvl4pPr marL="1509357" indent="0">
              <a:buNone/>
              <a:defRPr sz="1000"/>
            </a:lvl4pPr>
            <a:lvl5pPr marL="2012483" indent="0">
              <a:buNone/>
              <a:defRPr sz="1000"/>
            </a:lvl5pPr>
            <a:lvl6pPr marL="2515599" indent="0">
              <a:buNone/>
              <a:defRPr sz="1000"/>
            </a:lvl6pPr>
            <a:lvl7pPr marL="3018710" indent="0">
              <a:buNone/>
              <a:defRPr sz="1000"/>
            </a:lvl7pPr>
            <a:lvl8pPr marL="3521853" indent="0">
              <a:buNone/>
              <a:defRPr sz="1000"/>
            </a:lvl8pPr>
            <a:lvl9pPr marL="40249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96A095-2345-4279-A1D5-607D923FFD4A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28DE55D9-8A84-4CEC-849F-2363208FF6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9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95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87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123" indent="0">
              <a:buNone/>
              <a:defRPr sz="3100"/>
            </a:lvl2pPr>
            <a:lvl3pPr marL="1006243" indent="0">
              <a:buNone/>
              <a:defRPr sz="2600"/>
            </a:lvl3pPr>
            <a:lvl4pPr marL="1509357" indent="0">
              <a:buNone/>
              <a:defRPr sz="2100"/>
            </a:lvl4pPr>
            <a:lvl5pPr marL="2012483" indent="0">
              <a:buNone/>
              <a:defRPr sz="2100"/>
            </a:lvl5pPr>
            <a:lvl6pPr marL="2515599" indent="0">
              <a:buNone/>
              <a:defRPr sz="2100"/>
            </a:lvl6pPr>
            <a:lvl7pPr marL="3018710" indent="0">
              <a:buNone/>
              <a:defRPr sz="2100"/>
            </a:lvl7pPr>
            <a:lvl8pPr marL="3521853" indent="0">
              <a:buNone/>
              <a:defRPr sz="2100"/>
            </a:lvl8pPr>
            <a:lvl9pPr marL="4024964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811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503123" indent="0">
              <a:buNone/>
              <a:defRPr sz="1300"/>
            </a:lvl2pPr>
            <a:lvl3pPr marL="1006243" indent="0">
              <a:buNone/>
              <a:defRPr sz="1100"/>
            </a:lvl3pPr>
            <a:lvl4pPr marL="1509357" indent="0">
              <a:buNone/>
              <a:defRPr sz="1000"/>
            </a:lvl4pPr>
            <a:lvl5pPr marL="2012483" indent="0">
              <a:buNone/>
              <a:defRPr sz="1000"/>
            </a:lvl5pPr>
            <a:lvl6pPr marL="2515599" indent="0">
              <a:buNone/>
              <a:defRPr sz="1000"/>
            </a:lvl6pPr>
            <a:lvl7pPr marL="3018710" indent="0">
              <a:buNone/>
              <a:defRPr sz="1000"/>
            </a:lvl7pPr>
            <a:lvl8pPr marL="3521853" indent="0">
              <a:buNone/>
              <a:defRPr sz="1000"/>
            </a:lvl8pPr>
            <a:lvl9pPr marL="40249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5FF47-BB55-4B60-9318-07D5FFC0ED42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EE656A9B-9FB6-4DC3-9C45-47025DE97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785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D7DDAB-41E1-4F73-8743-D37F62F34E80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F650E405-BBDE-429B-8CEA-4437E3C0F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27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5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01" y="275052"/>
            <a:ext cx="802640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6F5BA5-F0DC-4DEF-811E-E9E3849DB802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158BBED2-957C-4404-ADAE-0F09B9829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474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2"/>
          <p:cNvCxnSpPr>
            <a:cxnSpLocks noChangeShapeType="1"/>
          </p:cNvCxnSpPr>
          <p:nvPr/>
        </p:nvCxnSpPr>
        <p:spPr bwMode="auto">
          <a:xfrm>
            <a:off x="3304017" y="553910"/>
            <a:ext cx="8324347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hape 23"/>
          <p:cNvCxnSpPr>
            <a:cxnSpLocks noChangeShapeType="1"/>
          </p:cNvCxnSpPr>
          <p:nvPr/>
        </p:nvCxnSpPr>
        <p:spPr bwMode="auto">
          <a:xfrm>
            <a:off x="3304017" y="6319962"/>
            <a:ext cx="832434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24"/>
          <p:cNvCxnSpPr>
            <a:cxnSpLocks noChangeShapeType="1"/>
          </p:cNvCxnSpPr>
          <p:nvPr/>
        </p:nvCxnSpPr>
        <p:spPr bwMode="auto">
          <a:xfrm>
            <a:off x="566881" y="553910"/>
            <a:ext cx="244507" cy="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2" y="767932"/>
            <a:ext cx="8428800" cy="847200"/>
          </a:xfrm>
          <a:prstGeom prst="rect">
            <a:avLst/>
          </a:prstGeom>
        </p:spPr>
        <p:txBody>
          <a:bodyPr lIns="100303" tIns="100303" rIns="100303" bIns="100303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555" y="2127705"/>
            <a:ext cx="8428800" cy="4003199"/>
          </a:xfrm>
          <a:prstGeom prst="rect">
            <a:avLst/>
          </a:prstGeom>
        </p:spPr>
        <p:txBody>
          <a:bodyPr lIns="100303" tIns="100303" rIns="100303" bIns="100303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27"/>
          <p:cNvSpPr txBox="1">
            <a:spLocks noGrp="1"/>
          </p:cNvSpPr>
          <p:nvPr>
            <p:ph type="sldNum" idx="10"/>
          </p:nvPr>
        </p:nvSpPr>
        <p:spPr>
          <a:xfrm>
            <a:off x="11329944" y="6251716"/>
            <a:ext cx="733520" cy="525340"/>
          </a:xfrm>
        </p:spPr>
        <p:txBody>
          <a:bodyPr lIns="100303" tIns="100303" rIns="100303" bIns="100303">
            <a:noAutofit/>
          </a:bodyPr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fld id="{AD24CF2D-D310-434E-B1B6-21B67FDC7A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7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0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5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0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32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29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9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22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91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77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0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8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89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84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9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1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79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37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0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00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63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80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22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3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8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19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1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0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2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122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97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38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3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29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77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81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87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83" y="213078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8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8A2C-D4FA-4E64-9C88-00B343A8F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52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95F-305D-401D-B872-D128D225C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95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7" y="44071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67" y="29068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F950-62B6-4FD6-B64B-6E4726AA87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5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83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A180-D012-429D-929A-7982D42F02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9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5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95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9DC1-5CCC-42AD-AF59-B5D64E0A6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86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92F0-73FB-433A-83D4-FFD7B1ACA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1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D735-42FC-45DE-8519-A97D57F99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63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817" y="2731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9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393F-7059-404D-B4F5-FB15557242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99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8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5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B7B-5C46-453A-A9D3-C388F9B1E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5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00C-D750-4216-B924-88C8C075C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88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83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A77-AEC0-4538-AB1A-C8DFCE267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809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83" y="21307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8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8A2C-D4FA-4E64-9C88-00B343A8F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7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40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95F-305D-401D-B872-D128D225C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55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7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67" y="29068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F950-62B6-4FD6-B64B-6E4726AA87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35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83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A180-D012-429D-929A-7982D42F02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43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5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14" y="217495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9DC1-5CCC-42AD-AF59-B5D64E0A6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3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92F0-73FB-433A-83D4-FFD7B1ACA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354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D735-42FC-45DE-8519-A97D57F99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455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817" y="2731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9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393F-7059-404D-B4F5-FB15557242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02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8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5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B7B-5C46-453A-A9D3-C388F9B1E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10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00C-D750-4216-B924-88C8C075C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91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83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A77-AEC0-4538-AB1A-C8DFCE267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2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57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15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15" y="1536648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37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87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83" y="213064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8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8A2C-D4FA-4E64-9C88-00B343A8F9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141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795F-305D-401D-B872-D128D225C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63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7" y="44070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167" y="290680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F950-62B6-4FD6-B64B-6E4726AA87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92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83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A180-D012-429D-929A-7982D42F02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60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95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61" y="217495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9DC1-5CCC-42AD-AF59-B5D64E0A61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55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92F0-73FB-433A-83D4-FFD7B1ACA3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5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D735-42FC-45DE-8519-A97D57F99B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352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817" y="2731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9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393F-7059-404D-B4F5-FB15557242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54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83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85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B7B-5C46-453A-A9D3-C388F9B1EB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0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87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900C-D750-4216-B924-88C8C075C9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1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83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CA77-AEC0-4538-AB1A-C8DFCE267E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11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748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21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01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0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825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15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09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DD5B-1FAA-41C0-9931-838A0FEE73E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53C85-C3B5-4102-85EC-001BFB054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8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641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C146-51B4-430B-B469-2AA6B2750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75" y="275064"/>
            <a:ext cx="1097264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316" tIns="50160" rIns="100316" bIns="50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609775" y="1599829"/>
            <a:ext cx="1097264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316" tIns="50160" rIns="100316" bIns="50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81" y="6356535"/>
            <a:ext cx="2845171" cy="365040"/>
          </a:xfrm>
          <a:prstGeom prst="rect">
            <a:avLst/>
          </a:prstGeom>
        </p:spPr>
        <p:txBody>
          <a:bodyPr vert="horz" lIns="100316" tIns="50160" rIns="100316" bIns="5016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0ECE38-DBE6-43BC-A338-92191F40106D}" type="datetimeFigureOut">
              <a:rPr lang="ru-RU"/>
              <a:pPr>
                <a:defRPr/>
              </a:pPr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213" y="6356535"/>
            <a:ext cx="3859715" cy="365040"/>
          </a:xfrm>
          <a:prstGeom prst="rect">
            <a:avLst/>
          </a:prstGeom>
        </p:spPr>
        <p:txBody>
          <a:bodyPr vert="horz" lIns="100316" tIns="50160" rIns="100316" bIns="5016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149" y="6356535"/>
            <a:ext cx="2845171" cy="365040"/>
          </a:xfrm>
          <a:prstGeom prst="rect">
            <a:avLst/>
          </a:prstGeom>
        </p:spPr>
        <p:txBody>
          <a:bodyPr vert="horz" wrap="square" lIns="100316" tIns="50160" rIns="100316" bIns="501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4FDF0-F526-46E7-848D-0046AFFEDCE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13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50312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00624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50935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012483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6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6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60600" indent="-246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67159" indent="-251558" algn="l" defTabSz="100624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0281" indent="-251558" algn="l" defTabSz="100624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3403" indent="-251558" algn="l" defTabSz="100624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512" indent="-251558" algn="l" defTabSz="100624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123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243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357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483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599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8710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1853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4964" algn="l" defTabSz="10062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00F0-0A86-44B2-9B5C-D1B82C2D71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1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0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5145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C146-51B4-430B-B469-2AA6B2750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83" y="63566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6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C146-51B4-430B-B469-2AA6B2750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83" y="63565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5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4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C146-51B4-430B-B469-2AA6B2750F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83" y="63564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4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9597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olai_02@inbox.r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6922" y="4656185"/>
            <a:ext cx="4413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  <a:cs typeface="Arial" panose="020B0604020202020204" pitchFamily="34" charset="0"/>
              </a:rPr>
              <a:t>Байгожина З.А.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Century Gothic" pitchFamily="34" charset="0"/>
                <a:cs typeface="Arial" panose="020B0604020202020204" pitchFamily="34" charset="0"/>
              </a:rPr>
              <a:t>РГП «Республиканский центр развития здравоохранения»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698176" y="1660854"/>
            <a:ext cx="9442584" cy="1856793"/>
          </a:xfrm>
          <a:noFill/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Формирование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новой модели сестринской службы в условиях реформирования сестринского дела в </a:t>
            </a:r>
            <a:r>
              <a:rPr lang="ru-RU" sz="3200" b="1" dirty="0" smtClean="0">
                <a:solidFill>
                  <a:srgbClr val="002060"/>
                </a:solidFill>
                <a:latin typeface="Century Gothic" pitchFamily="34" charset="0"/>
              </a:rPr>
              <a:t>РК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  <a:t>	</a:t>
            </a:r>
            <a:br>
              <a:rPr lang="ru-RU" sz="3200" b="1" dirty="0">
                <a:solidFill>
                  <a:srgbClr val="002060"/>
                </a:solidFill>
                <a:latin typeface="Century Gothic" pitchFamily="34" charset="0"/>
              </a:rPr>
            </a:br>
            <a:endParaRPr lang="ru-RU" sz="3200" b="1" dirty="0">
              <a:solidFill>
                <a:srgbClr val="00206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489" y="5900057"/>
            <a:ext cx="7260771" cy="55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Актобе</a:t>
            </a:r>
            <a:r>
              <a:rPr lang="ru-RU" sz="16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22 мая 2019 год</a:t>
            </a:r>
            <a:endParaRPr lang="ru-RU" sz="16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77283"/>
            <a:ext cx="10515600" cy="8304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Прогнозный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выпуск прикладных бакалавров по республике по годам (2018-2030 гг.)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851866"/>
              </p:ext>
            </p:extLst>
          </p:nvPr>
        </p:nvGraphicFramePr>
        <p:xfrm>
          <a:off x="609600" y="1052736"/>
          <a:ext cx="112470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5901" y="119179"/>
            <a:ext cx="426099" cy="40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9052"/>
          </a:xfrm>
        </p:spPr>
        <p:txBody>
          <a:bodyPr>
            <a:normAutofit fontScale="90000"/>
          </a:bodyPr>
          <a:lstStyle/>
          <a:p>
            <a:pPr algn="just">
              <a:spcBef>
                <a:spcPts val="0"/>
              </a:spcBef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развития здравоохранения 2020-2025 г.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5. Повышение качества медицинской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помощи (Проект)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Наименование показателя: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Доля медицинских сестер расширенной практики (подготовленных по программам прикладного и академического бакалавриата) в общем количестве сестринских кадров в системе здравоохранения РК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71103"/>
              </p:ext>
            </p:extLst>
          </p:nvPr>
        </p:nvGraphicFramePr>
        <p:xfrm>
          <a:off x="687507" y="2545029"/>
          <a:ext cx="10972801" cy="2489200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64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9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9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46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46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9510"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 индикатора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Координаторы со стороны РЦРЗ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86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Прогноз/План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5.1.6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прикладных бакалавров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 процесса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ЦМ, ЦРОН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65901" y="119179"/>
            <a:ext cx="426099" cy="40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12" y="50970"/>
            <a:ext cx="10929567" cy="405356"/>
          </a:xfrm>
          <a:noFill/>
          <a:ln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Высших медицинских колледжей на территории Республики Казахстан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51" y="835244"/>
            <a:ext cx="9554376" cy="561010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693" y="5102102"/>
            <a:ext cx="210607" cy="182896"/>
          </a:xfrm>
          <a:prstGeom prst="rect">
            <a:avLst/>
          </a:prstGeom>
        </p:spPr>
      </p:pic>
      <p:sp>
        <p:nvSpPr>
          <p:cNvPr id="59" name="Равнобедренный треугольник 58"/>
          <p:cNvSpPr/>
          <p:nvPr/>
        </p:nvSpPr>
        <p:spPr>
          <a:xfrm>
            <a:off x="9884569" y="5712684"/>
            <a:ext cx="179867" cy="23782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62" name="Прямоугольник 61"/>
          <p:cNvSpPr/>
          <p:nvPr/>
        </p:nvSpPr>
        <p:spPr>
          <a:xfrm>
            <a:off x="9779531" y="5426579"/>
            <a:ext cx="2182471" cy="23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Негосударственные 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805641" y="5637192"/>
            <a:ext cx="2109555" cy="43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Факультеты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 ВУЗах - 2</a:t>
            </a:r>
            <a:endParaRPr lang="ru-RU" sz="1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98848" y="3189432"/>
            <a:ext cx="600605" cy="153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ГМУ г. Семей</a:t>
            </a:r>
            <a:endParaRPr lang="ru-RU" sz="800" b="1" dirty="0">
              <a:solidFill>
                <a:schemeClr val="tx1"/>
              </a:solidFill>
            </a:endParaRPr>
          </a:p>
        </p:txBody>
      </p:sp>
      <p:pic>
        <p:nvPicPr>
          <p:cNvPr id="120" name="Рисунок 119" descr="C:\Documents and Settings\user\Мои документы\Downloads\-----------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145" y="4133462"/>
            <a:ext cx="205275" cy="23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Рисунок 6" descr="logo_am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31" y="2444383"/>
            <a:ext cx="260008" cy="3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2" descr="http://cs301510.vk.me/g35094709/a_27a92bb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363272" y="4053790"/>
            <a:ext cx="378255" cy="2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7827" y="2929812"/>
            <a:ext cx="239759" cy="1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4" descr="Главна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227" y="4012171"/>
            <a:ext cx="339236" cy="289249"/>
          </a:xfrm>
          <a:prstGeom prst="rect">
            <a:avLst/>
          </a:prstGeom>
          <a:noFill/>
        </p:spPr>
      </p:pic>
      <p:sp>
        <p:nvSpPr>
          <p:cNvPr id="153" name="Прямоугольник 152"/>
          <p:cNvSpPr/>
          <p:nvPr/>
        </p:nvSpPr>
        <p:spPr>
          <a:xfrm>
            <a:off x="10070608" y="5018465"/>
            <a:ext cx="1838253" cy="37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-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Равнобедренный треугольник 153"/>
          <p:cNvSpPr/>
          <p:nvPr/>
        </p:nvSpPr>
        <p:spPr>
          <a:xfrm>
            <a:off x="9870741" y="5414908"/>
            <a:ext cx="179867" cy="22002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7" name="Равнобедренный треугольник 196"/>
          <p:cNvSpPr/>
          <p:nvPr/>
        </p:nvSpPr>
        <p:spPr>
          <a:xfrm>
            <a:off x="7272549" y="3699811"/>
            <a:ext cx="179867" cy="23782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56" name="Рисунок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613" y="1111946"/>
            <a:ext cx="148771" cy="129195"/>
          </a:xfrm>
          <a:prstGeom prst="rect">
            <a:avLst/>
          </a:prstGeom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885" y="1767967"/>
            <a:ext cx="148771" cy="129195"/>
          </a:xfrm>
          <a:prstGeom prst="rect">
            <a:avLst/>
          </a:prstGeom>
        </p:spPr>
      </p:pic>
      <p:pic>
        <p:nvPicPr>
          <p:cNvPr id="158" name="Рисунок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773" y="3545633"/>
            <a:ext cx="169203" cy="146940"/>
          </a:xfrm>
          <a:prstGeom prst="rect">
            <a:avLst/>
          </a:prstGeom>
        </p:spPr>
      </p:pic>
      <p:sp>
        <p:nvSpPr>
          <p:cNvPr id="161" name="Прямоугольник 160"/>
          <p:cNvSpPr/>
          <p:nvPr/>
        </p:nvSpPr>
        <p:spPr>
          <a:xfrm>
            <a:off x="8784512" y="4190916"/>
            <a:ext cx="600605" cy="153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 smtClean="0">
                <a:solidFill>
                  <a:schemeClr val="tx1"/>
                </a:solidFill>
              </a:rPr>
              <a:t>КазНМУ</a:t>
            </a:r>
            <a:endParaRPr lang="ru-RU" sz="900" b="1" dirty="0">
              <a:solidFill>
                <a:schemeClr val="tx1"/>
              </a:solidFill>
            </a:endParaRPr>
          </a:p>
        </p:txBody>
      </p:sp>
      <p:pic>
        <p:nvPicPr>
          <p:cNvPr id="162" name="Рисунок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160" y="4405650"/>
            <a:ext cx="170335" cy="147923"/>
          </a:xfrm>
          <a:prstGeom prst="rect">
            <a:avLst/>
          </a:prstGeom>
        </p:spPr>
      </p:pic>
      <p:sp>
        <p:nvSpPr>
          <p:cNvPr id="163" name="Прямоугольник 162"/>
          <p:cNvSpPr/>
          <p:nvPr/>
        </p:nvSpPr>
        <p:spPr>
          <a:xfrm>
            <a:off x="9116009" y="2873830"/>
            <a:ext cx="634483" cy="19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endParaRPr lang="tr-TR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601" y="2699657"/>
            <a:ext cx="169203" cy="146940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256" y="4660688"/>
            <a:ext cx="170335" cy="147923"/>
          </a:xfrm>
          <a:prstGeom prst="rect">
            <a:avLst/>
          </a:prstGeom>
        </p:spPr>
      </p:pic>
      <p:sp>
        <p:nvSpPr>
          <p:cNvPr id="166" name="Равнобедренный треугольник 165"/>
          <p:cNvSpPr/>
          <p:nvPr/>
        </p:nvSpPr>
        <p:spPr>
          <a:xfrm>
            <a:off x="8604887" y="4475627"/>
            <a:ext cx="147228" cy="15259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7" name="Равнобедренный треугольник 166"/>
          <p:cNvSpPr/>
          <p:nvPr/>
        </p:nvSpPr>
        <p:spPr>
          <a:xfrm>
            <a:off x="9547435" y="2665254"/>
            <a:ext cx="128567" cy="18058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8" name="Равнобедренный треугольник 167"/>
          <p:cNvSpPr/>
          <p:nvPr/>
        </p:nvSpPr>
        <p:spPr>
          <a:xfrm>
            <a:off x="7168063" y="4749281"/>
            <a:ext cx="165889" cy="1793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69" name="Прямоугольник 168"/>
          <p:cNvSpPr/>
          <p:nvPr/>
        </p:nvSpPr>
        <p:spPr>
          <a:xfrm>
            <a:off x="6083560" y="5897181"/>
            <a:ext cx="587829" cy="19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cs typeface="Times New Roman" pitchFamily="18" charset="0"/>
              </a:rPr>
              <a:t>ЮКГМА</a:t>
            </a:r>
            <a:endParaRPr lang="tr-TR" sz="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075" y="4722656"/>
            <a:ext cx="148769" cy="129194"/>
          </a:xfrm>
          <a:prstGeom prst="rect">
            <a:avLst/>
          </a:prstGeom>
        </p:spPr>
      </p:pic>
      <p:sp>
        <p:nvSpPr>
          <p:cNvPr id="173" name="Равнобедренный треугольник 172"/>
          <p:cNvSpPr/>
          <p:nvPr/>
        </p:nvSpPr>
        <p:spPr>
          <a:xfrm>
            <a:off x="6260841" y="4665541"/>
            <a:ext cx="149291" cy="13995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4" name="Равнобедренный треугольник 173"/>
          <p:cNvSpPr/>
          <p:nvPr/>
        </p:nvSpPr>
        <p:spPr>
          <a:xfrm>
            <a:off x="6328280" y="4867511"/>
            <a:ext cx="128567" cy="1152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2" name="Равнобедренный треугольник 191"/>
          <p:cNvSpPr/>
          <p:nvPr/>
        </p:nvSpPr>
        <p:spPr>
          <a:xfrm>
            <a:off x="6415348" y="5038574"/>
            <a:ext cx="128567" cy="11526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194" name="Рисунок 1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696" y="4386989"/>
            <a:ext cx="186093" cy="161607"/>
          </a:xfrm>
          <a:prstGeom prst="rect">
            <a:avLst/>
          </a:prstGeom>
        </p:spPr>
      </p:pic>
      <p:pic>
        <p:nvPicPr>
          <p:cNvPr id="198" name="Рисунок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505" y="3519008"/>
            <a:ext cx="148769" cy="129194"/>
          </a:xfrm>
          <a:prstGeom prst="rect">
            <a:avLst/>
          </a:prstGeom>
        </p:spPr>
      </p:pic>
      <p:pic>
        <p:nvPicPr>
          <p:cNvPr id="199" name="Рисунок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31" y="2567520"/>
            <a:ext cx="186092" cy="161607"/>
          </a:xfrm>
          <a:prstGeom prst="rect">
            <a:avLst/>
          </a:prstGeom>
        </p:spPr>
      </p:pic>
      <p:sp>
        <p:nvSpPr>
          <p:cNvPr id="200" name="Прямоугольник 199"/>
          <p:cNvSpPr/>
          <p:nvPr/>
        </p:nvSpPr>
        <p:spPr>
          <a:xfrm>
            <a:off x="3667015" y="3769567"/>
            <a:ext cx="718457" cy="186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ЗКГМУ</a:t>
            </a:r>
            <a:endParaRPr lang="tr-TR" sz="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1" name="Рисунок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255" y="4480295"/>
            <a:ext cx="191825" cy="166585"/>
          </a:xfrm>
          <a:prstGeom prst="rect">
            <a:avLst/>
          </a:prstGeom>
        </p:spPr>
      </p:pic>
      <p:pic>
        <p:nvPicPr>
          <p:cNvPr id="202" name="Рисунок 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752" y="3015154"/>
            <a:ext cx="210607" cy="182896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61" y="1736860"/>
            <a:ext cx="195423" cy="169710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55" y="1727535"/>
            <a:ext cx="176761" cy="153503"/>
          </a:xfrm>
          <a:prstGeom prst="rect">
            <a:avLst/>
          </a:prstGeom>
        </p:spPr>
      </p:pic>
      <p:sp>
        <p:nvSpPr>
          <p:cNvPr id="205" name="Прямоугольник 204"/>
          <p:cNvSpPr/>
          <p:nvPr/>
        </p:nvSpPr>
        <p:spPr>
          <a:xfrm>
            <a:off x="6316981" y="2416861"/>
            <a:ext cx="419879" cy="167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cs typeface="Times New Roman" pitchFamily="18" charset="0"/>
              </a:rPr>
              <a:t>МУА</a:t>
            </a:r>
            <a:endParaRPr lang="tr-TR" sz="9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6" name="Рисунок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064" y="2054107"/>
            <a:ext cx="167431" cy="145401"/>
          </a:xfrm>
          <a:prstGeom prst="rect">
            <a:avLst/>
          </a:prstGeom>
        </p:spPr>
      </p:pic>
      <p:sp>
        <p:nvSpPr>
          <p:cNvPr id="207" name="Равнобедренный треугольник 206"/>
          <p:cNvSpPr/>
          <p:nvPr/>
        </p:nvSpPr>
        <p:spPr>
          <a:xfrm>
            <a:off x="8633036" y="4727319"/>
            <a:ext cx="137897" cy="17125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8" name="Прямоугольник 207"/>
          <p:cNvSpPr/>
          <p:nvPr/>
        </p:nvSpPr>
        <p:spPr>
          <a:xfrm>
            <a:off x="6288836" y="3834882"/>
            <a:ext cx="531845" cy="223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КГМА</a:t>
            </a:r>
            <a:endParaRPr lang="tr-TR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Равнобедренный треугольник 209"/>
          <p:cNvSpPr/>
          <p:nvPr/>
        </p:nvSpPr>
        <p:spPr>
          <a:xfrm>
            <a:off x="6592585" y="3060483"/>
            <a:ext cx="179867" cy="22002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211" name="Рисунок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636" y="3444363"/>
            <a:ext cx="210607" cy="182896"/>
          </a:xfrm>
          <a:prstGeom prst="rect">
            <a:avLst/>
          </a:prstGeom>
        </p:spPr>
      </p:pic>
      <p:pic>
        <p:nvPicPr>
          <p:cNvPr id="212" name="Рисунок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321" y="5236075"/>
            <a:ext cx="148771" cy="129195"/>
          </a:xfrm>
          <a:prstGeom prst="rect">
            <a:avLst/>
          </a:prstGeom>
        </p:spPr>
      </p:pic>
      <p:sp>
        <p:nvSpPr>
          <p:cNvPr id="213" name="Равнобедренный треугольник 212"/>
          <p:cNvSpPr/>
          <p:nvPr/>
        </p:nvSpPr>
        <p:spPr>
          <a:xfrm>
            <a:off x="6608139" y="4867513"/>
            <a:ext cx="119236" cy="17125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214" name="Рисунок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24" y="5441114"/>
            <a:ext cx="148847" cy="129262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519" y="4573367"/>
            <a:ext cx="204753" cy="177812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852" y="3463024"/>
            <a:ext cx="210607" cy="182896"/>
          </a:xfrm>
          <a:prstGeom prst="rect">
            <a:avLst/>
          </a:prstGeom>
        </p:spPr>
      </p:pic>
      <p:sp>
        <p:nvSpPr>
          <p:cNvPr id="217" name="Прямоугольник 216"/>
          <p:cNvSpPr/>
          <p:nvPr/>
        </p:nvSpPr>
        <p:spPr>
          <a:xfrm>
            <a:off x="6260841" y="4404049"/>
            <a:ext cx="429208" cy="214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ЮКО</a:t>
            </a:r>
            <a:endParaRPr lang="tr-TR" sz="80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79924" y="681134"/>
            <a:ext cx="3750901" cy="1166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19 -  имеют статус ВМК</a:t>
            </a:r>
          </a:p>
          <a:p>
            <a:pPr marL="342900" indent="-342900" algn="ctr">
              <a:buAutoNum type="arabicPlain" startAt="11"/>
            </a:pPr>
            <a:r>
              <a:rPr lang="ru-RU" sz="14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получили положительную оценку для реорганизации в ВМК</a:t>
            </a:r>
          </a:p>
          <a:p>
            <a:pPr marL="342900" indent="-342900" algn="ctr"/>
            <a:r>
              <a:rPr lang="ru-RU" sz="14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(</a:t>
            </a:r>
            <a:r>
              <a:rPr lang="ru-RU" sz="14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решение комиссии от 10.04.2019 г.)</a:t>
            </a:r>
            <a:endParaRPr lang="tr-TR" sz="1400" i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Номер слайда 2"/>
          <p:cNvSpPr txBox="1">
            <a:spLocks/>
          </p:cNvSpPr>
          <p:nvPr/>
        </p:nvSpPr>
        <p:spPr bwMode="auto">
          <a:xfrm>
            <a:off x="11549237" y="121297"/>
            <a:ext cx="642911" cy="467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6809" tIns="38404" rIns="76809" bIns="38404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557648"/>
              </p:ext>
            </p:extLst>
          </p:nvPr>
        </p:nvGraphicFramePr>
        <p:xfrm>
          <a:off x="429209" y="158623"/>
          <a:ext cx="11411339" cy="623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0603" y="2584806"/>
            <a:ext cx="1143008" cy="57616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Медицинский колледж -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ТиПО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0991" y="2071745"/>
            <a:ext cx="1324673" cy="6171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Высший медицинский колледж - ПСО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8665" y="1651521"/>
            <a:ext cx="1516523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Медицинский университет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ВСО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7284" y="1139088"/>
            <a:ext cx="1309695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Медицинский университет - ПВО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82393" y="597840"/>
            <a:ext cx="1483867" cy="5000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Медицинский университет - ПВО</a:t>
            </a:r>
            <a:endParaRPr kumimoji="0" lang="tr-TR" sz="1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08031" y="2024746"/>
            <a:ext cx="1349828" cy="1518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3947672" y="3679370"/>
            <a:ext cx="1366159" cy="500743"/>
          </a:xfrm>
          <a:prstGeom prst="curved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68112" y="4839864"/>
            <a:ext cx="1578429" cy="2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г. 6 мес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2735536" y="4063766"/>
            <a:ext cx="1212053" cy="587830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62983" y="4539343"/>
            <a:ext cx="642257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92196" y="4218213"/>
            <a:ext cx="849087" cy="31568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г. 6 мес.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33490" y="3631738"/>
            <a:ext cx="794657" cy="43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мес.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углом вверх 21"/>
          <p:cNvSpPr/>
          <p:nvPr/>
        </p:nvSpPr>
        <p:spPr>
          <a:xfrm>
            <a:off x="7596596" y="3647486"/>
            <a:ext cx="1360863" cy="588612"/>
          </a:xfrm>
          <a:prstGeom prst="bentUpArrow">
            <a:avLst>
              <a:gd name="adj1" fmla="val 25000"/>
              <a:gd name="adj2" fmla="val 27083"/>
              <a:gd name="adj3" fmla="val 25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837595" y="3712323"/>
            <a:ext cx="794657" cy="43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>
            <a:off x="9635564" y="2855167"/>
            <a:ext cx="1850421" cy="662474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147342" y="2833906"/>
            <a:ext cx="794657" cy="43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 года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7685" y="1181410"/>
            <a:ext cx="4180115" cy="6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84280" y="298580"/>
            <a:ext cx="3230725" cy="14462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tr-T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всех уровнях   медицинского образования, включая докторантуру,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интегрированные программы подготовки для специалистов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сестринского дела</a:t>
            </a:r>
          </a:p>
          <a:p>
            <a:pPr algn="ctr"/>
            <a:endParaRPr lang="tr-TR" sz="1200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углом вверх 25"/>
          <p:cNvSpPr/>
          <p:nvPr/>
        </p:nvSpPr>
        <p:spPr>
          <a:xfrm>
            <a:off x="2015412" y="4646646"/>
            <a:ext cx="4506685" cy="699796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Прямоугольник 30"/>
          <p:cNvSpPr/>
          <p:nvPr/>
        </p:nvSpPr>
        <p:spPr>
          <a:xfrm>
            <a:off x="3769568" y="289251"/>
            <a:ext cx="6372808" cy="34523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ПРЕДЛАГАЕМЫЕ ТРАЕКТОРИИ РАЗВИТИЯ МЕДСЕСТЕР РК</a:t>
            </a:r>
            <a:endParaRPr lang="tr-TR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 bwMode="auto">
          <a:xfrm>
            <a:off x="11526858" y="22552"/>
            <a:ext cx="642911" cy="467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6809" tIns="38404" rIns="76809" bIns="38404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748" y="1"/>
            <a:ext cx="10515600" cy="33520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профессиональной квалификации в сфере здравоохранения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234956"/>
              </p:ext>
            </p:extLst>
          </p:nvPr>
        </p:nvGraphicFramePr>
        <p:xfrm>
          <a:off x="143339" y="340034"/>
          <a:ext cx="10104232" cy="6428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56">
                  <a:extLst>
                    <a:ext uri="{9D8B030D-6E8A-4147-A177-3AD203B41FA5}">
                      <a16:colId xmlns:a16="http://schemas.microsoft.com/office/drawing/2014/main" val="1574450809"/>
                    </a:ext>
                  </a:extLst>
                </a:gridCol>
                <a:gridCol w="359211">
                  <a:extLst>
                    <a:ext uri="{9D8B030D-6E8A-4147-A177-3AD203B41FA5}">
                      <a16:colId xmlns:a16="http://schemas.microsoft.com/office/drawing/2014/main" val="4145438099"/>
                    </a:ext>
                  </a:extLst>
                </a:gridCol>
                <a:gridCol w="1246352">
                  <a:extLst>
                    <a:ext uri="{9D8B030D-6E8A-4147-A177-3AD203B41FA5}">
                      <a16:colId xmlns:a16="http://schemas.microsoft.com/office/drawing/2014/main" val="3970718008"/>
                    </a:ext>
                  </a:extLst>
                </a:gridCol>
                <a:gridCol w="3311857">
                  <a:extLst>
                    <a:ext uri="{9D8B030D-6E8A-4147-A177-3AD203B41FA5}">
                      <a16:colId xmlns:a16="http://schemas.microsoft.com/office/drawing/2014/main" val="1137750027"/>
                    </a:ext>
                  </a:extLst>
                </a:gridCol>
                <a:gridCol w="2662989">
                  <a:extLst>
                    <a:ext uri="{9D8B030D-6E8A-4147-A177-3AD203B41FA5}">
                      <a16:colId xmlns:a16="http://schemas.microsoft.com/office/drawing/2014/main" val="1934781893"/>
                    </a:ext>
                  </a:extLst>
                </a:gridCol>
                <a:gridCol w="2188067">
                  <a:extLst>
                    <a:ext uri="{9D8B030D-6E8A-4147-A177-3AD203B41FA5}">
                      <a16:colId xmlns:a16="http://schemas.microsoft.com/office/drawing/2014/main" val="3957596770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Основная профессиональная группа: Работники здравоохранения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06318"/>
                  </a:ext>
                </a:extLst>
              </a:tr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Уровни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</a:rPr>
                        <a:t>Профессиональная группа 1:</a:t>
                      </a:r>
                      <a:r>
                        <a:rPr lang="ru-RU" sz="1200" b="1" kern="1200" baseline="0" dirty="0" smtClean="0"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effectLst/>
                        </a:rPr>
                        <a:t>Медицинские работники, оказывающие медицинскую помощь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33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НРК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ОРК</a:t>
                      </a:r>
                      <a:endParaRPr lang="ru-RU" sz="1100" b="1" dirty="0"/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ППГ 1.1: ММР</a:t>
                      </a:r>
                      <a:endParaRPr lang="ru-RU" sz="1200" b="1" dirty="0"/>
                    </a:p>
                  </a:txBody>
                  <a:tcPr marL="0" marR="0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ППГ 1.2:</a:t>
                      </a:r>
                      <a:r>
                        <a:rPr lang="ru-RU" sz="1200" b="1" baseline="0" dirty="0" smtClean="0"/>
                        <a:t> СМР (кроме медсестер)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ППГ 1.3:</a:t>
                      </a:r>
                      <a:r>
                        <a:rPr lang="ru-RU" sz="1200" b="1" baseline="0" dirty="0" smtClean="0"/>
                        <a:t> Медицинские сестры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ППГ 1.4: Врачи</a:t>
                      </a:r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0829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>
                          <a:effectLst/>
                        </a:rPr>
                        <a:t>8.1-8.3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83588"/>
                  </a:ext>
                </a:extLst>
              </a:tr>
              <a:tr h="1279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7.1-7.3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94585"/>
                  </a:ext>
                </a:extLst>
              </a:tr>
              <a:tr h="8373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6.1-6.3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6.1,6.2,6.3 - Опыт работы, стаж, повышение</a:t>
                      </a:r>
                      <a:r>
                        <a:rPr lang="ru-RU" sz="1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квалификации, НПР</a:t>
                      </a:r>
                      <a:endParaRPr lang="ru-RU" sz="1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92459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5.1-5.3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5.1,5.2,5.3 - Опыт работы, стаж, ПК, НПР</a:t>
                      </a:r>
                    </a:p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92182"/>
                  </a:ext>
                </a:extLst>
              </a:tr>
              <a:tr h="11380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4.1-4.4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4.1,4.2,4.3,4.4 - Опыт работы, стаж, ПК</a:t>
                      </a:r>
                    </a:p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81946"/>
                  </a:ext>
                </a:extLst>
              </a:tr>
              <a:tr h="4876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856027"/>
                  </a:ext>
                </a:extLst>
              </a:tr>
              <a:tr h="552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4981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48395"/>
              </p:ext>
            </p:extLst>
          </p:nvPr>
        </p:nvGraphicFramePr>
        <p:xfrm>
          <a:off x="911424" y="6252865"/>
          <a:ext cx="115212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Мед-сан и </a:t>
                      </a:r>
                      <a:r>
                        <a:rPr lang="ru-RU" sz="1000" dirty="0" err="1" smtClean="0"/>
                        <a:t>соц.раб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 уходу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813852"/>
              </p:ext>
            </p:extLst>
          </p:nvPr>
        </p:nvGraphicFramePr>
        <p:xfrm>
          <a:off x="5527027" y="5665568"/>
          <a:ext cx="2365256" cy="306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5256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306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Младшая медицинская сестра по уходу</a:t>
                      </a:r>
                    </a:p>
                  </a:txBody>
                  <a:tcPr marL="0" marR="0" marT="36000" marB="36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7530"/>
              </p:ext>
            </p:extLst>
          </p:nvPr>
        </p:nvGraphicFramePr>
        <p:xfrm>
          <a:off x="5503436" y="4722759"/>
          <a:ext cx="2320757" cy="634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757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328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Медсестра общей практики</a:t>
                      </a:r>
                    </a:p>
                  </a:txBody>
                  <a:tcPr marL="0" marR="0" marT="36000" marB="360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  <a:tr h="306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Специализированная медсестра</a:t>
                      </a:r>
                    </a:p>
                  </a:txBody>
                  <a:tcPr marL="0" marR="0" marT="36000" marB="360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89466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683596"/>
              </p:ext>
            </p:extLst>
          </p:nvPr>
        </p:nvGraphicFramePr>
        <p:xfrm>
          <a:off x="5535448" y="3999834"/>
          <a:ext cx="2295727" cy="413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5727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413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Медсестра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расширенной практики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Прикладной бакалавр  3,5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36000" marB="36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</a:tbl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 flipV="1">
            <a:off x="6470640" y="5357487"/>
            <a:ext cx="0" cy="237206"/>
          </a:xfrm>
          <a:prstGeom prst="straightConnector1">
            <a:avLst/>
          </a:prstGeom>
          <a:ln>
            <a:solidFill>
              <a:srgbClr val="002060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429966" y="4454978"/>
            <a:ext cx="1" cy="26777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6449076" y="3800728"/>
            <a:ext cx="6165" cy="176238"/>
          </a:xfrm>
          <a:prstGeom prst="straightConnector1">
            <a:avLst/>
          </a:prstGeom>
          <a:ln>
            <a:solidFill>
              <a:srgbClr val="002060"/>
            </a:solidFill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106361"/>
              </p:ext>
            </p:extLst>
          </p:nvPr>
        </p:nvGraphicFramePr>
        <p:xfrm>
          <a:off x="1985125" y="4688934"/>
          <a:ext cx="1335744" cy="968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744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1349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Дантист</a:t>
                      </a:r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70271"/>
                  </a:ext>
                </a:extLst>
              </a:tr>
              <a:tr h="350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Гигиенист стоматологический</a:t>
                      </a:r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62848"/>
                  </a:ext>
                </a:extLst>
              </a:tr>
              <a:tr h="350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Помощник врача -стоматолога</a:t>
                      </a:r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  <a:tr h="132491">
                <a:tc>
                  <a:txBody>
                    <a:bodyPr/>
                    <a:lstStyle/>
                    <a:p>
                      <a:pPr algn="ctr">
                        <a:lnSpc>
                          <a:spcPct val="65000"/>
                        </a:lnSpc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Зубной техник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41332"/>
                  </a:ext>
                </a:extLst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149078"/>
              </p:ext>
            </p:extLst>
          </p:nvPr>
        </p:nvGraphicFramePr>
        <p:xfrm>
          <a:off x="3400209" y="4700003"/>
          <a:ext cx="172849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491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Фельдшер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702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Акушерка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6284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Гигиенист-эпидемиолог</a:t>
                      </a: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Медицинский лаборант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8773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Фармацевт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67759"/>
                  </a:ext>
                </a:extLst>
              </a:tr>
            </a:tbl>
          </a:graphicData>
        </a:graphic>
      </p:graphicFrame>
      <p:graphicFrame>
        <p:nvGraphicFramePr>
          <p:cNvPr id="90" name="Таблица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5333"/>
              </p:ext>
            </p:extLst>
          </p:nvPr>
        </p:nvGraphicFramePr>
        <p:xfrm>
          <a:off x="8037532" y="2544461"/>
          <a:ext cx="1796437" cy="263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437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131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ВОП</a:t>
                      </a:r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  <a:tr h="131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Врач по</a:t>
                      </a:r>
                      <a:r>
                        <a:rPr lang="ru-RU" sz="1000" baseline="0" dirty="0" smtClean="0"/>
                        <a:t> профилю</a:t>
                      </a:r>
                      <a:endParaRPr lang="ru-RU" sz="1000" dirty="0" smtClean="0"/>
                    </a:p>
                  </a:txBody>
                  <a:tcPr marL="0" marR="0" marT="1800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102253"/>
                  </a:ext>
                </a:extLst>
              </a:tr>
            </a:tbl>
          </a:graphicData>
        </a:graphic>
      </p:graphicFrame>
      <p:graphicFrame>
        <p:nvGraphicFramePr>
          <p:cNvPr id="93" name="Таблица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29806"/>
              </p:ext>
            </p:extLst>
          </p:nvPr>
        </p:nvGraphicFramePr>
        <p:xfrm>
          <a:off x="8060636" y="2000327"/>
          <a:ext cx="1796437" cy="371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6437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185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Семейный врач</a:t>
                      </a:r>
                    </a:p>
                  </a:txBody>
                  <a:tcPr marL="0" marR="0" marT="36000" marB="36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  <a:tr h="185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Врач по специальности</a:t>
                      </a:r>
                    </a:p>
                  </a:txBody>
                  <a:tcPr marL="0" marR="0" marT="36000" marB="36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102253"/>
                  </a:ext>
                </a:extLst>
              </a:tr>
            </a:tbl>
          </a:graphicData>
        </a:graphic>
      </p:graphicFrame>
      <p:cxnSp>
        <p:nvCxnSpPr>
          <p:cNvPr id="99" name="Прямая со стрелкой 98"/>
          <p:cNvCxnSpPr>
            <a:stCxn id="90" idx="0"/>
          </p:cNvCxnSpPr>
          <p:nvPr/>
        </p:nvCxnSpPr>
        <p:spPr>
          <a:xfrm flipV="1">
            <a:off x="8935751" y="2378621"/>
            <a:ext cx="0" cy="1658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Соединительная линия уступом 108"/>
          <p:cNvCxnSpPr>
            <a:stCxn id="70" idx="0"/>
            <a:endCxn id="26" idx="1"/>
          </p:cNvCxnSpPr>
          <p:nvPr/>
        </p:nvCxnSpPr>
        <p:spPr>
          <a:xfrm rot="5400000" flipH="1" flipV="1">
            <a:off x="4653362" y="3817770"/>
            <a:ext cx="493481" cy="12709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Таблица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40629"/>
              </p:ext>
            </p:extLst>
          </p:nvPr>
        </p:nvGraphicFramePr>
        <p:xfrm>
          <a:off x="10402456" y="6417332"/>
          <a:ext cx="1728192" cy="216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latin typeface="+mj-lt"/>
                          <a:cs typeface="Times New Roman" pitchFamily="18" charset="0"/>
                        </a:rPr>
                        <a:t>Сиделка </a:t>
                      </a:r>
                    </a:p>
                  </a:txBody>
                  <a:tcPr marL="0" marR="0" marT="360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89466"/>
                  </a:ext>
                </a:extLst>
              </a:tr>
            </a:tbl>
          </a:graphicData>
        </a:graphic>
      </p:graphicFrame>
      <p:cxnSp>
        <p:nvCxnSpPr>
          <p:cNvPr id="114" name="Прямая со стрелкой 113"/>
          <p:cNvCxnSpPr>
            <a:endCxn id="111" idx="1"/>
          </p:cNvCxnSpPr>
          <p:nvPr/>
        </p:nvCxnSpPr>
        <p:spPr>
          <a:xfrm flipV="1">
            <a:off x="2098340" y="6525344"/>
            <a:ext cx="8304127" cy="7354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12126"/>
              </p:ext>
            </p:extLst>
          </p:nvPr>
        </p:nvGraphicFramePr>
        <p:xfrm>
          <a:off x="5552868" y="3273811"/>
          <a:ext cx="2278309" cy="520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309">
                  <a:extLst>
                    <a:ext uri="{9D8B030D-6E8A-4147-A177-3AD203B41FA5}">
                      <a16:colId xmlns:a16="http://schemas.microsoft.com/office/drawing/2014/main" val="2951162840"/>
                    </a:ext>
                  </a:extLst>
                </a:gridCol>
              </a:tblGrid>
              <a:tr h="520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Медсестра</a:t>
                      </a:r>
                      <a:r>
                        <a:rPr lang="ru-RU" sz="1100" baseline="0" dirty="0" smtClean="0"/>
                        <a:t> расширенной практики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(</a:t>
                      </a:r>
                      <a:r>
                        <a:rPr lang="ru-RU" sz="1000" dirty="0" smtClean="0"/>
                        <a:t>Академический бакалавр 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 4 </a:t>
                      </a:r>
                      <a:r>
                        <a:rPr lang="ru-RU" sz="1000" baseline="0" dirty="0" smtClean="0"/>
                        <a:t> года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0" marR="0" marT="36000" marB="36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16716"/>
                  </a:ext>
                </a:extLst>
              </a:tr>
            </a:tbl>
          </a:graphicData>
        </a:graphic>
      </p:graphicFrame>
      <p:cxnSp>
        <p:nvCxnSpPr>
          <p:cNvPr id="130" name="Прямая соединительная линия 129"/>
          <p:cNvCxnSpPr/>
          <p:nvPr/>
        </p:nvCxnSpPr>
        <p:spPr>
          <a:xfrm flipH="1" flipV="1">
            <a:off x="5358036" y="3600876"/>
            <a:ext cx="1" cy="134292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5334841" y="4965147"/>
            <a:ext cx="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5351601" y="3600871"/>
            <a:ext cx="18385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2698124" y="4081251"/>
            <a:ext cx="124551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2667781" y="4090776"/>
            <a:ext cx="0" cy="60922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3943629" y="4081258"/>
            <a:ext cx="0" cy="60768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3380997" y="3038325"/>
            <a:ext cx="0" cy="10320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3380997" y="3064354"/>
            <a:ext cx="5586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 flipV="1">
            <a:off x="8967045" y="2848354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11960" y="6030256"/>
            <a:ext cx="2066949" cy="233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Массажист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67812" y="4240571"/>
            <a:ext cx="768085" cy="155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года 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6721396" y="4512926"/>
            <a:ext cx="954375" cy="1383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года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4522956" y="3283779"/>
            <a:ext cx="768085" cy="1457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 года  </a:t>
            </a:r>
          </a:p>
        </p:txBody>
      </p:sp>
      <p:cxnSp>
        <p:nvCxnSpPr>
          <p:cNvPr id="117" name="Соединительная линия уступом 116"/>
          <p:cNvCxnSpPr/>
          <p:nvPr/>
        </p:nvCxnSpPr>
        <p:spPr>
          <a:xfrm rot="5400000" flipH="1" flipV="1">
            <a:off x="4200490" y="3395689"/>
            <a:ext cx="1250030" cy="1459537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4522956" y="3836303"/>
            <a:ext cx="768085" cy="1457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2,5 года 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406844" y="2211964"/>
            <a:ext cx="2424333" cy="4193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lvl="0" algn="ctr"/>
            <a:r>
              <a:rPr lang="kk-KZ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Магистр сестринского дела</a:t>
            </a:r>
          </a:p>
          <a:p>
            <a:pPr lvl="0" algn="ctr"/>
            <a:r>
              <a:rPr lang="kk-KZ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406867" y="1391843"/>
            <a:ext cx="2253177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lvl="0" algn="ctr"/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kk-KZ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сестринского дела </a:t>
            </a:r>
          </a:p>
          <a:p>
            <a:pPr lvl="0" algn="ctr"/>
            <a:r>
              <a:rPr lang="kk-KZ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Прямая со стрелкой 138"/>
          <p:cNvCxnSpPr/>
          <p:nvPr/>
        </p:nvCxnSpPr>
        <p:spPr>
          <a:xfrm flipV="1">
            <a:off x="6429966" y="2708921"/>
            <a:ext cx="1" cy="236668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flipV="1">
            <a:off x="6443072" y="1792664"/>
            <a:ext cx="0" cy="268184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6763224" y="3831221"/>
            <a:ext cx="768085" cy="1457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48" name="Прямая со стрелкой 147"/>
          <p:cNvCxnSpPr/>
          <p:nvPr/>
        </p:nvCxnSpPr>
        <p:spPr>
          <a:xfrm>
            <a:off x="7892282" y="4324673"/>
            <a:ext cx="2563483" cy="0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10431118" y="5559821"/>
            <a:ext cx="1700145" cy="348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  <a:cs typeface="Times New Roman" pitchFamily="18" charset="0"/>
              </a:rPr>
              <a:t>Младшая  медсестра по уходу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10431114" y="6021514"/>
            <a:ext cx="1700145" cy="2422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  <a:latin typeface="+mj-lt"/>
              </a:rPr>
              <a:t>Массажист (ка)</a:t>
            </a:r>
          </a:p>
        </p:txBody>
      </p:sp>
      <p:cxnSp>
        <p:nvCxnSpPr>
          <p:cNvPr id="155" name="Прямая со стрелкой 154"/>
          <p:cNvCxnSpPr>
            <a:endCxn id="119" idx="1"/>
          </p:cNvCxnSpPr>
          <p:nvPr/>
        </p:nvCxnSpPr>
        <p:spPr>
          <a:xfrm>
            <a:off x="7824192" y="6125108"/>
            <a:ext cx="2606773" cy="17553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22" idx="3"/>
          </p:cNvCxnSpPr>
          <p:nvPr/>
        </p:nvCxnSpPr>
        <p:spPr>
          <a:xfrm>
            <a:off x="7892285" y="5818913"/>
            <a:ext cx="2522643" cy="0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10431118" y="4807768"/>
            <a:ext cx="1700145" cy="3805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МОП, </a:t>
            </a:r>
            <a:r>
              <a:rPr lang="ru-RU" sz="1000" dirty="0" smtClean="0">
                <a:solidFill>
                  <a:srgbClr val="002060"/>
                </a:solidFill>
              </a:rPr>
              <a:t>главная, </a:t>
            </a:r>
            <a:r>
              <a:rPr lang="ru-RU" sz="1000" dirty="0">
                <a:solidFill>
                  <a:srgbClr val="002060"/>
                </a:solidFill>
              </a:rPr>
              <a:t>старшая медсестра</a:t>
            </a:r>
          </a:p>
        </p:txBody>
      </p:sp>
      <p:cxnSp>
        <p:nvCxnSpPr>
          <p:cNvPr id="164" name="Прямая со стрелкой 163"/>
          <p:cNvCxnSpPr>
            <a:stCxn id="25" idx="3"/>
          </p:cNvCxnSpPr>
          <p:nvPr/>
        </p:nvCxnSpPr>
        <p:spPr>
          <a:xfrm flipV="1">
            <a:off x="7824193" y="5028672"/>
            <a:ext cx="2559891" cy="11448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10438162" y="3992694"/>
            <a:ext cx="1700145" cy="5891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  <a:cs typeface="Times New Roman" pitchFamily="18" charset="0"/>
              </a:rPr>
              <a:t>МРП, ментор, главная , старшая м/с, преподаватель </a:t>
            </a:r>
            <a:r>
              <a:rPr lang="ru-RU" sz="1000" dirty="0" err="1">
                <a:solidFill>
                  <a:srgbClr val="002060"/>
                </a:solidFill>
                <a:cs typeface="Times New Roman" pitchFamily="18" charset="0"/>
              </a:rPr>
              <a:t>ТиПО</a:t>
            </a:r>
            <a:r>
              <a:rPr lang="ru-RU" sz="1000" dirty="0">
                <a:solidFill>
                  <a:srgbClr val="002060"/>
                </a:solidFill>
                <a:cs typeface="Times New Roman" pitchFamily="18" charset="0"/>
              </a:rPr>
              <a:t> и ПСО</a:t>
            </a:r>
          </a:p>
        </p:txBody>
      </p:sp>
      <p:cxnSp>
        <p:nvCxnSpPr>
          <p:cNvPr id="167" name="Прямая со стрелкой 166"/>
          <p:cNvCxnSpPr/>
          <p:nvPr/>
        </p:nvCxnSpPr>
        <p:spPr>
          <a:xfrm>
            <a:off x="7831291" y="3613003"/>
            <a:ext cx="2574513" cy="0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Прямоугольник 168"/>
          <p:cNvSpPr/>
          <p:nvPr/>
        </p:nvSpPr>
        <p:spPr>
          <a:xfrm>
            <a:off x="10445205" y="3049106"/>
            <a:ext cx="1700145" cy="8397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МРП, зам гл. врача по СД, гл. старшая м/с, преподаватель </a:t>
            </a:r>
            <a:r>
              <a:rPr lang="ru-RU" sz="800" dirty="0" err="1">
                <a:solidFill>
                  <a:srgbClr val="002060"/>
                </a:solidFill>
              </a:rPr>
              <a:t>ТиПО</a:t>
            </a:r>
            <a:r>
              <a:rPr lang="ru-RU" sz="800" dirty="0">
                <a:solidFill>
                  <a:srgbClr val="002060"/>
                </a:solidFill>
              </a:rPr>
              <a:t>, ПСО,ВО, научный сотрудник, директор БСУ, хосписа т.д.</a:t>
            </a: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V="1">
            <a:off x="8833336" y="1608088"/>
            <a:ext cx="0" cy="36915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7741700" y="1628800"/>
            <a:ext cx="10840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7831323" y="2461541"/>
            <a:ext cx="2583751" cy="0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189"/>
          <p:cNvSpPr/>
          <p:nvPr/>
        </p:nvSpPr>
        <p:spPr>
          <a:xfrm>
            <a:off x="10431114" y="1844824"/>
            <a:ext cx="1700145" cy="10035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900" dirty="0">
                <a:solidFill>
                  <a:srgbClr val="002060"/>
                </a:solidFill>
                <a:cs typeface="Times New Roman" pitchFamily="18" charset="0"/>
              </a:rPr>
              <a:t>Гл. специалист по СД в УЗ, зам. </a:t>
            </a:r>
            <a:r>
              <a:rPr lang="ru-RU" sz="900" dirty="0" err="1">
                <a:solidFill>
                  <a:srgbClr val="002060"/>
                </a:solidFill>
                <a:cs typeface="Times New Roman" pitchFamily="18" charset="0"/>
              </a:rPr>
              <a:t>гл</a:t>
            </a:r>
            <a:r>
              <a:rPr lang="ru-RU" sz="900" dirty="0">
                <a:solidFill>
                  <a:srgbClr val="002060"/>
                </a:solidFill>
                <a:cs typeface="Times New Roman" pitchFamily="18" charset="0"/>
              </a:rPr>
              <a:t> врача по СД, преподаватель </a:t>
            </a:r>
            <a:r>
              <a:rPr lang="ru-RU" sz="900" dirty="0" err="1">
                <a:solidFill>
                  <a:srgbClr val="002060"/>
                </a:solidFill>
                <a:cs typeface="Times New Roman" pitchFamily="18" charset="0"/>
              </a:rPr>
              <a:t>ТиПО</a:t>
            </a:r>
            <a:r>
              <a:rPr lang="ru-RU" sz="900" dirty="0">
                <a:solidFill>
                  <a:srgbClr val="002060"/>
                </a:solidFill>
                <a:cs typeface="Times New Roman" pitchFamily="18" charset="0"/>
              </a:rPr>
              <a:t>, ПСО, ВО, послевузовского и ДО, научный сотрудник</a:t>
            </a:r>
          </a:p>
        </p:txBody>
      </p:sp>
      <p:cxnSp>
        <p:nvCxnSpPr>
          <p:cNvPr id="194" name="Прямая со стрелкой 193"/>
          <p:cNvCxnSpPr/>
          <p:nvPr/>
        </p:nvCxnSpPr>
        <p:spPr>
          <a:xfrm>
            <a:off x="7675749" y="1484784"/>
            <a:ext cx="2739176" cy="0"/>
          </a:xfrm>
          <a:prstGeom prst="straightConnector1">
            <a:avLst/>
          </a:prstGeom>
          <a:ln w="19050">
            <a:solidFill>
              <a:srgbClr val="00206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10429525" y="980729"/>
            <a:ext cx="1700145" cy="7664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dirty="0">
                <a:solidFill>
                  <a:srgbClr val="002060"/>
                </a:solidFill>
                <a:cs typeface="Times New Roman" pitchFamily="18" charset="0"/>
              </a:rPr>
              <a:t>Ассоциированный профессор, доцент, научный сотрудник, преподаватель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0445205" y="332656"/>
            <a:ext cx="1684465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6" rIns="91390" bIns="45696" spcCol="0" rtlCol="0" anchor="ctr"/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Рекомендуемые должности</a:t>
            </a:r>
          </a:p>
        </p:txBody>
      </p:sp>
      <p:sp>
        <p:nvSpPr>
          <p:cNvPr id="57" name="Номер слайда 2"/>
          <p:cNvSpPr txBox="1">
            <a:spLocks/>
          </p:cNvSpPr>
          <p:nvPr/>
        </p:nvSpPr>
        <p:spPr bwMode="auto">
          <a:xfrm>
            <a:off x="11598098" y="22552"/>
            <a:ext cx="571671" cy="28535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76809" tIns="38404" rIns="76809" bIns="38404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151029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Компетенции выпускников по специальности «Сестринское дело»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324733"/>
              </p:ext>
            </p:extLst>
          </p:nvPr>
        </p:nvGraphicFramePr>
        <p:xfrm>
          <a:off x="609600" y="1238937"/>
          <a:ext cx="11151031" cy="3718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252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Медсестра ТИПО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Прикладной / Академический Бакалавр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83">
                <a:tc rowSpan="4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Базовые компетенции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Обучение (О)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Обучение (О)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Этика (Э)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Профессионализм (П)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Коммуникации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и работа в команде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Коммуникации (К)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Инновации (И)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83">
                <a:tc rowSpan="5"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Профессиональные компетенции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Клиническая компетенция (КК)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Клиническое сестринское дело (КС)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Укрепление здоровья (УЗ)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Укрепление здоровья (УЗ)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Безопасность и качество (БК)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Менеджмент и качество (МК)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Научный подход и доказательная сестринская практика (НД)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8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itchFamily="34" charset="0"/>
                        </a:rPr>
                        <a:t>Обучение и руководство (ОР)</a:t>
                      </a:r>
                      <a:endParaRPr lang="ru-RU" sz="16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381" y="4941168"/>
            <a:ext cx="11233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Требования Европейских директив 2005/36/ЕС по признанию профессиональных квалификаций</a:t>
            </a:r>
            <a:r>
              <a:rPr lang="en-US" sz="1600" b="1" dirty="0" smtClean="0">
                <a:solidFill>
                  <a:prstClr val="black"/>
                </a:solidFill>
                <a:latin typeface="Arial Narrow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</a:rPr>
              <a:t>4 600 </a:t>
            </a:r>
            <a:r>
              <a:rPr lang="kk-KZ" sz="1600" dirty="0" smtClean="0">
                <a:solidFill>
                  <a:prstClr val="black"/>
                </a:solidFill>
                <a:latin typeface="Arial Narrow" pitchFamily="34" charset="0"/>
              </a:rPr>
              <a:t>теоретической и клинической подгтовки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Клиническая практика составляет как минимум 50% общего времени подготовки;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Учебная программа включает теории сестринского дела, базовые и социальные науки;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</a:rPr>
              <a:t>Клиническая практика по общей и специализированной медицине, по общей и специализированной хирургии, педиатрии, акушерству и гинекологии, психическому здоровью и психиатрии, уходу за пожилыми и геронтологии, сестринское дело на дому. </a:t>
            </a:r>
            <a:endParaRPr lang="ru-RU" sz="1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5689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287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3" y="116647"/>
            <a:ext cx="10983819" cy="4820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ПИЛОТНЫЙ ПРОЕКТ по разработке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и внедрению новой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модели сестринской службы в организациях практического здравоохранения –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клинических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базах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высших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медицинских колледжей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РК</a:t>
            </a: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23854"/>
              </p:ext>
            </p:extLst>
          </p:nvPr>
        </p:nvGraphicFramePr>
        <p:xfrm>
          <a:off x="239444" y="692716"/>
          <a:ext cx="11713302" cy="57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Старт с августа 2017 года,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подключение к проекту ЮНИСЕФ с октября 2018 года,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подключение к проекту финских экспертов с января 2018 года. </a:t>
                      </a:r>
                    </a:p>
                    <a:p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7 высших медицинских колледжей 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9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поликлиник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7 многопрофильных взрослых стационаров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7 многопрофильных детских стационаров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7 перинатальных центров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Международные консультанты: финские партнеры в рамках проекта МБРР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Казахстанские консультанты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80">
                <a:tc grid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1. Проведено социологическое исследование работодателей,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пациентов, выпускников прикладного </a:t>
                      </a:r>
                      <a:r>
                        <a:rPr lang="ru-RU" sz="1400" b="1" baseline="0" dirty="0" err="1" smtClean="0">
                          <a:latin typeface="Arial Narrow" pitchFamily="34" charset="0"/>
                        </a:rPr>
                        <a:t>бакалавриата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2. Определены области независимой профессиональной практики медсестер новой формации: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Независимая сестринская оценка и план ухода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Делегирование от врачей медсестрам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Обучение и руководство пациентов и их семей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Коммуникации и координация в команде специалистов здравоохранения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Качество ухода и безопасность пациента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Укрепление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и профилактика здоровья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Доказательная сестринская практика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Профессионализм и обновление знаний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Наставничество/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менторство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супервизия</a:t>
                      </a:r>
                      <a:endParaRPr lang="ru-RU" sz="1400" baseline="0" dirty="0" smtClean="0">
                        <a:latin typeface="Arial Narrow" pitchFamily="34" charset="0"/>
                      </a:endParaRP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Управление и лидерство</a:t>
                      </a:r>
                      <a:endParaRPr lang="ru-RU" sz="1400" dirty="0" smtClean="0">
                        <a:latin typeface="Arial Narrow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3.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Arial Narrow" pitchFamily="34" charset="0"/>
                        </a:rPr>
                        <a:t>Определены концептуальные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 модели организации сестринской службы: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Первичная сестринская модель: одна медсестра несет ответственность за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независмое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принятие решений в рамках сестринской оценки пациента, планирования сестринской помощи и оценки прогресса этого пациента на протяжении всего его пребывания в больнице и при выписке.</a:t>
                      </a:r>
                    </a:p>
                    <a:p>
                      <a:pPr marL="538163" indent="-27463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Командная сестринская модель: организация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многопрофессиональной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команды медсестер, врачей и других специалистов здравоохранения для работы в нестабильных условиях, более эффективного решения проблем.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4. Определены рекомендации к типовой организационной структуре медицинских организаций на основе надлежащих мировых практик управления сестринской службой.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40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68"/>
            <a:ext cx="647784" cy="4600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176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9" y="138652"/>
            <a:ext cx="10918505" cy="648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ПИЛОТНЫЙ ПРОЕКТ по разработке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и внедрению новой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модели сестринской службы в организациях практического здравоохранения –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клинических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базах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высших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медицинских колледжей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РК</a:t>
            </a: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920462"/>
              </p:ext>
            </p:extLst>
          </p:nvPr>
        </p:nvGraphicFramePr>
        <p:xfrm>
          <a:off x="239352" y="1156690"/>
          <a:ext cx="11713301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244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5</a:t>
                      </a: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. Предложены изменения в Номенклатуру должностей работников здравоохранения (приказ МЗ РК </a:t>
                      </a:r>
                      <a:r>
                        <a:rPr lang="ru-RU" sz="1600" b="1" u="sng" baseline="0" dirty="0" smtClean="0">
                          <a:latin typeface="Arial Narrow" pitchFamily="34" charset="0"/>
                        </a:rPr>
                        <a:t>№775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):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внедрение должности «медсестра расширенной практики» для прикладных и академических бакалавров;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перенос старших медсестер в раздел должностей руководителей.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6. Предложены изменения в Квалификационные характеристики должностей работников здравоохранения (приказ МЗ РК </a:t>
                      </a:r>
                      <a:r>
                        <a:rPr lang="ru-RU" sz="1600" b="1" u="sng" baseline="0" dirty="0" smtClean="0">
                          <a:latin typeface="Arial Narrow" pitchFamily="34" charset="0"/>
                        </a:rPr>
                        <a:t>№791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введение должности «медсестра расширенной практики» для прикладных и академических бакалавров,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пересмотр квалификационных характеристик по функционалу должностей руководителей (</a:t>
                      </a:r>
                      <a:r>
                        <a:rPr lang="ru-RU" sz="1600" baseline="0" dirty="0" err="1" smtClean="0">
                          <a:latin typeface="Arial Narrow" pitchFamily="34" charset="0"/>
                        </a:rPr>
                        <a:t>зам.директора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по сестринскому делу/главная медсестра, старшая медсестра) с учетом внедрения новой модели управления сестринской службой;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введение делегированных функций от врача медсестрам в функциональные обязанности медсестер расширенной практики.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7. Предложены изменения в </a:t>
                      </a:r>
                      <a:r>
                        <a:rPr lang="ru-RU" sz="1600" b="1" dirty="0" smtClean="0">
                          <a:latin typeface="Arial Narrow" pitchFamily="34" charset="0"/>
                        </a:rPr>
                        <a:t>Реестр должностей гражданских служащих в некоторых сферах системы здравоохранения (приказ МЗСР </a:t>
                      </a:r>
                      <a:r>
                        <a:rPr lang="ru-RU" sz="1600" b="1" u="sng" dirty="0" smtClean="0">
                          <a:latin typeface="Arial Narrow" pitchFamily="34" charset="0"/>
                        </a:rPr>
                        <a:t>№1043</a:t>
                      </a:r>
                      <a:r>
                        <a:rPr lang="ru-RU" sz="160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latin typeface="Arial Narrow" pitchFamily="34" charset="0"/>
                        </a:rPr>
                        <a:t>ввести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должности для медсестер расширенной практики с </a:t>
                      </a:r>
                      <a:r>
                        <a:rPr lang="ru-RU" sz="1600" baseline="0" dirty="0" err="1" smtClean="0">
                          <a:latin typeface="Arial Narrow" pitchFamily="34" charset="0"/>
                        </a:rPr>
                        <a:t>послесредним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 уровнем квалификации (предварительный официальный ответ Министерства труда и социальной защиты – В3);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 Narrow" pitchFamily="34" charset="0"/>
                        </a:rPr>
                        <a:t>8. Предложены</a:t>
                      </a:r>
                      <a:r>
                        <a:rPr lang="ru-RU" sz="1600" b="1" baseline="0" dirty="0" smtClean="0">
                          <a:latin typeface="Arial Narrow" pitchFamily="34" charset="0"/>
                        </a:rPr>
                        <a:t> изменения в Положение о деятельности организаций здравоохранения, оказывающих амбулаторно-поликлиническую помощь (Приказ МЗ РК </a:t>
                      </a:r>
                      <a:r>
                        <a:rPr lang="ru-RU" sz="1600" b="1" u="sng" baseline="0" dirty="0" smtClean="0">
                          <a:latin typeface="Arial Narrow" pitchFamily="34" charset="0"/>
                        </a:rPr>
                        <a:t>№7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):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разграничение функционала фельдшера, медсестры расширенной практики, медсестры;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baseline="0" dirty="0" smtClean="0">
                          <a:latin typeface="Arial Narrow" pitchFamily="34" charset="0"/>
                        </a:rPr>
                        <a:t>делегирование медсестрам расширенной практики функционала врачей в части индивидуального приема, динамического наблюдения, консультирования, обучения и патронажа в рамках программы управления заболеваниями, универсальной-прогрессивной модели патронажной службы; организации деятельности по укреплению здоровья и профилактики заболеваний, </a:t>
                      </a:r>
                      <a:r>
                        <a:rPr lang="ru-RU" sz="1600" baseline="0" dirty="0" err="1" smtClean="0">
                          <a:latin typeface="Arial Narrow" pitchFamily="34" charset="0"/>
                        </a:rPr>
                        <a:t>скринингах</a:t>
                      </a:r>
                      <a:r>
                        <a:rPr lang="ru-RU" sz="1600" baseline="0" dirty="0" smtClean="0">
                          <a:latin typeface="Arial Narrow" pitchFamily="34" charset="0"/>
                        </a:rPr>
                        <a:t>, вакцинации, проведения ряда диагностических и лечебных манипуляций.  </a:t>
                      </a:r>
                      <a:endParaRPr lang="ru-RU" sz="1600" dirty="0" smtClean="0">
                        <a:latin typeface="Arial Narrow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5689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680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537663"/>
            <a:ext cx="10972800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rgbClr val="002060"/>
                </a:solidFill>
                <a:latin typeface="Century Gothic" pitchFamily="34" charset="0"/>
              </a:rPr>
              <a:t>Концепция развития ПМСП в РК</a:t>
            </a:r>
            <a:endParaRPr lang="ru-RU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567810"/>
            <a:ext cx="10753195" cy="4525963"/>
          </a:xfrm>
        </p:spPr>
        <p:txBody>
          <a:bodyPr>
            <a:noAutofit/>
          </a:bodyPr>
          <a:lstStyle/>
          <a:p>
            <a:pPr algn="just"/>
            <a:r>
              <a:rPr lang="kk-KZ" sz="2000" dirty="0" smtClean="0">
                <a:latin typeface="Arial Narrow" pitchFamily="34" charset="0"/>
              </a:rPr>
              <a:t>Должности и штатные нормативы для «медсестер расширенной практики</a:t>
            </a:r>
            <a:r>
              <a:rPr lang="ru-RU" sz="2000" dirty="0" smtClean="0">
                <a:latin typeface="Arial Narrow" pitchFamily="34" charset="0"/>
              </a:rPr>
              <a:t>» для внедрения универсальной-прогрессивной модели патронажной службы, программы управления заболеваниями, </a:t>
            </a:r>
            <a:r>
              <a:rPr lang="ru-RU" sz="2000" dirty="0" err="1" smtClean="0">
                <a:latin typeface="Arial Narrow" pitchFamily="34" charset="0"/>
              </a:rPr>
              <a:t>триаж</a:t>
            </a:r>
            <a:r>
              <a:rPr lang="ru-RU" sz="2000" dirty="0" smtClean="0">
                <a:latin typeface="Arial Narrow" pitchFamily="34" charset="0"/>
              </a:rPr>
              <a:t>, делегированным от врача функциям.</a:t>
            </a:r>
          </a:p>
          <a:p>
            <a:pPr algn="just"/>
            <a:r>
              <a:rPr lang="ru-RU" sz="2000" dirty="0" smtClean="0">
                <a:latin typeface="Arial Narrow" pitchFamily="34" charset="0"/>
              </a:rPr>
              <a:t>Независимая сестринская документация по всему функционалу медсестры расширенной практики в организациях ПМСП и информатизация процесса.</a:t>
            </a:r>
          </a:p>
          <a:p>
            <a:pPr algn="just"/>
            <a:r>
              <a:rPr lang="ru-RU" sz="2000" dirty="0" smtClean="0">
                <a:latin typeface="Arial Narrow" pitchFamily="34" charset="0"/>
              </a:rPr>
              <a:t>Определение метода формирования тарифа (расходы+ к базовому КПН) и разработка тарифов за каждую независимую сестринскую услугу, в том числе по каждой из делегированных функций. </a:t>
            </a:r>
          </a:p>
          <a:p>
            <a:pPr algn="just"/>
            <a:r>
              <a:rPr lang="ru-RU" sz="2000" dirty="0" smtClean="0">
                <a:latin typeface="Arial Narrow" pitchFamily="34" charset="0"/>
              </a:rPr>
              <a:t>Стандартизованное обучение по расширенным и делегированным функциям.</a:t>
            </a:r>
          </a:p>
          <a:p>
            <a:pPr algn="just"/>
            <a:r>
              <a:rPr lang="ru-RU" sz="2000" dirty="0" smtClean="0">
                <a:latin typeface="Arial Narrow" pitchFamily="34" charset="0"/>
              </a:rPr>
              <a:t>Введение сестринских индикаторов СКПН.</a:t>
            </a:r>
          </a:p>
          <a:p>
            <a:pPr algn="just"/>
            <a:r>
              <a:rPr lang="ru-RU" sz="2000" dirty="0" smtClean="0">
                <a:latin typeface="Arial Narrow" pitchFamily="34" charset="0"/>
              </a:rPr>
              <a:t>Ревизия нормативной базы по ПМСП </a:t>
            </a:r>
          </a:p>
          <a:p>
            <a:pPr algn="just"/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150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1" y="116632"/>
            <a:ext cx="11008871" cy="64807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600" b="1" dirty="0">
                <a:latin typeface="Arial Narrow" pitchFamily="34" charset="0"/>
              </a:rPr>
              <a:t>ПИЛОТНЫЙ ПРОЕКТ по разработке </a:t>
            </a:r>
            <a:r>
              <a:rPr lang="ru-RU" sz="1600" b="1" dirty="0" smtClean="0">
                <a:latin typeface="Arial Narrow" pitchFamily="34" charset="0"/>
              </a:rPr>
              <a:t>и внедрению новой </a:t>
            </a:r>
            <a:r>
              <a:rPr lang="ru-RU" sz="1600" b="1" dirty="0">
                <a:latin typeface="Arial Narrow" pitchFamily="34" charset="0"/>
              </a:rPr>
              <a:t>модели сестринской службы в организациях практического здравоохранения – </a:t>
            </a:r>
            <a:r>
              <a:rPr lang="ru-RU" sz="1600" b="1" dirty="0" smtClean="0">
                <a:latin typeface="Arial Narrow" pitchFamily="34" charset="0"/>
              </a:rPr>
              <a:t>клинических </a:t>
            </a:r>
            <a:r>
              <a:rPr lang="ru-RU" sz="1600" b="1" dirty="0">
                <a:latin typeface="Arial Narrow" pitchFamily="34" charset="0"/>
              </a:rPr>
              <a:t>базах </a:t>
            </a:r>
            <a:r>
              <a:rPr lang="ru-RU" sz="1600" b="1" dirty="0" smtClean="0">
                <a:latin typeface="Arial Narrow" pitchFamily="34" charset="0"/>
              </a:rPr>
              <a:t>высших </a:t>
            </a:r>
            <a:r>
              <a:rPr lang="ru-RU" sz="1600" b="1" dirty="0">
                <a:latin typeface="Arial Narrow" pitchFamily="34" charset="0"/>
              </a:rPr>
              <a:t>медицинских колледжей </a:t>
            </a:r>
            <a:r>
              <a:rPr lang="ru-RU" sz="1600" b="1" dirty="0" smtClean="0">
                <a:latin typeface="Arial Narrow" pitchFamily="34" charset="0"/>
              </a:rPr>
              <a:t>РК</a:t>
            </a:r>
            <a:endParaRPr lang="ru-RU" sz="1600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505486"/>
              </p:ext>
            </p:extLst>
          </p:nvPr>
        </p:nvGraphicFramePr>
        <p:xfrm>
          <a:off x="239351" y="955888"/>
          <a:ext cx="11713301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9053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1" dirty="0" smtClean="0">
                          <a:latin typeface="Arial Narrow" pitchFamily="34" charset="0"/>
                        </a:rPr>
                        <a:t> Подключение к пилотному проекту ЮНИСЕФ</a:t>
                      </a:r>
                      <a:r>
                        <a:rPr lang="ru-RU" sz="1400" b="1" baseline="0" dirty="0" smtClean="0">
                          <a:latin typeface="Arial Narrow" pitchFamily="34" charset="0"/>
                        </a:rPr>
                        <a:t>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Семинар-совещание 23-27 октября 2017 года в Боровом «Внедрение учебных модулей универсально-прогрессивной модели оказания патронажных услуг в образовательные программы высших медицинских колледжей РК» с участием преподавателей 10 высших медицинских колледжей, 9 главных медсестер пилотных поликлиник. 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 соглашения о сотрудничестве ЮНИСЕФ и Союза медицинских колледжей от 6 ноября 2017 года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тренинга ЮНИСЕФ для тренеров по универсальной-прогрессивной модели патронажной службы в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Кызылорде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9-19 января 2018 года: обучены по 1 преподавателю из 7 высших медицинских колледжей, по 1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зав.ВОП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ВОП, патронажной медсестре и социальному работнику из 9 пилотных поликлиник.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Мониторинговые визиты с 12 февраля по 3 марта национальных экспертов ЮНИСЕФ для оказания поддержки преподавателям и персоналу клинических баз высших медицинских колледжей, обученным 9-19 января, в закреплении практических навыков и организации работы по внедрению новой модели патронажа.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информационных модулей ЮНИСЕФ по универсальной-прогрессивной модели патронажной службы в образовательные программы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ТиПО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прикладных бакалавров, циклов повышения квалификации высших медицинских колледжей – до конца апреля 2018 года.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методических рекомендаций для колледжей по внедрению информационных модулей ЮНИСЕФ по универсальной-прогрессивной модели патронажной службы в образовательные программы колледжей (на русском и казахском языках) – до конца апреля 2018 года.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методических рекомендаций для организаций ПМСП по внедрению универсальной-прогрессивной модели патронажного обслуживания беременных женщин и детей раннего возраста (на русском и казахском языках) – до конца апреля 2018 года.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6492878"/>
            <a:ext cx="2844800" cy="365125"/>
          </a:xfrm>
        </p:spPr>
        <p:txBody>
          <a:bodyPr/>
          <a:lstStyle/>
          <a:p>
            <a:fld id="{1EB68FFB-1869-43FB-A86C-EE909F4A0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54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105" y="909534"/>
            <a:ext cx="11617251" cy="5615275"/>
          </a:xfrm>
          <a:ln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 РАЗВИТИЯ ЗДРАВООХРАНЕНИЯ «ДЕНСАУЛЫ</a:t>
            </a:r>
            <a:r>
              <a:rPr lang="kk-KZ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 </a:t>
            </a: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Республики Казахстан от 30 июня 2014 года № 752) </a:t>
            </a:r>
            <a:endParaRPr lang="ru-RU" sz="6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совместную Казахстанско-Финскую научно-педагогическую магистратуру для преподавателей сестринского дела вузов и колледжей РК с выдачей казахстанского диплома Магистра по сестринскому делу и диплома университета 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JAMK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(Финляндия) 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of </a:t>
            </a:r>
            <a:r>
              <a:rPr lang="en-US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endParaRPr lang="ru-RU" sz="6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учебные программы подготовки специалистов сестринского дела всех уровней в соответствии с Европейскими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директивами</a:t>
            </a:r>
            <a:endParaRPr lang="ru-RU" sz="6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ОБРАЗОВАНИИ» ОТ 27 ИЮЛЯ 2007 ГОДА (ВНЕСЕНИЕ ИЗМЕНЕНИЙ 2015 ГОДА)</a:t>
            </a:r>
          </a:p>
          <a:p>
            <a:pPr lvl="1" algn="just">
              <a:defRPr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21-1 Высший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– учебное заведение, реализующее интегрированные модульные образовательные программы технического и профессионального,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послесреднего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38-1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прикладной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послесреднее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образование, образовательные программы которого направлены на подготовку кадров с присуждением квалификации «прикладной бакалавр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1" algn="just">
              <a:defRPr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38-2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прикладной бакалавр – квалификация, присуждаемая лицам, освоившим образовательные программы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послесреднего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ПЛАНА МЕРОПРИЯТИЙ ПО РЕАЛИЗАЦИИ КОНЦЕПЦИИ ПО ВХОЖДЕНИЮ КАЗАХСТАНА В ЧИСЛО 30-ТИ САМЫХ РАЗВИТЫХ ГОСУДАРСТВ МИРА НА 2014 - 2020 ГОДЫ</a:t>
            </a: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Республики Казахстан от 30 июня 2014 года № 752</a:t>
            </a:r>
            <a:r>
              <a:rPr lang="ru-RU" sz="6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системы подготовки специалистов сестринского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всех уровней (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прикладной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академический </a:t>
            </a:r>
            <a:r>
              <a:rPr lang="ru-RU" sz="6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магистратура, докторантура </a:t>
            </a:r>
            <a:r>
              <a:rPr lang="en-US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соответствие с Европейскими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директивами</a:t>
            </a:r>
          </a:p>
          <a:p>
            <a:pPr lvl="1" algn="just">
              <a:defRPr/>
            </a:pPr>
            <a:endParaRPr lang="ru-RU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ПЛАН РАЗВИТИЯ СЕСТРИНСКОГО ДЕЛА В РК ДО 2019  ГОДА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US" sz="6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«СТРАТЕГИЧЕСКОЕ РАЗВИТИЕ ЧЕЛОВЕЧЕСКИХ РЕСУРСОВ В СИСТЕМЕ ЗДРАВООХРАНЕНИЯ РК ДО 2019  ГОДА»</a:t>
            </a:r>
          </a:p>
          <a:p>
            <a:pPr marL="457200" lvl="1" indent="0" algn="just">
              <a:buNone/>
              <a:defRPr/>
            </a:pPr>
            <a:endParaRPr lang="ru-RU" sz="64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612282" indent="-340157" algn="just">
              <a:defRPr/>
            </a:pPr>
            <a:endParaRPr lang="en-US" sz="6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5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2700" i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defRPr/>
            </a:pPr>
            <a:endParaRPr lang="ru-RU" sz="2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21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 typeface="Arial" pitchFamily="34" charset="0"/>
              <a:buNone/>
              <a:defRPr/>
            </a:pPr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ru-RU" sz="2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None/>
              <a:defRPr/>
            </a:pPr>
            <a:endParaRPr lang="ru-RU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376301" y="173513"/>
            <a:ext cx="10705371" cy="447571"/>
          </a:xfrm>
          <a:prstGeom prst="rect">
            <a:avLst/>
          </a:prstGeom>
          <a:solidFill>
            <a:schemeClr val="bg2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50" tIns="54425" rIns="108850" bIns="54425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ОСНОВНЫЕ ПРОГРАММНЫЕ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519929" y="175166"/>
            <a:ext cx="672075" cy="4475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64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15600" y="297777"/>
            <a:ext cx="11360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1C4587"/>
                </a:solidFill>
              </a:rPr>
              <a:t>Методические </a:t>
            </a:r>
            <a:r>
              <a:rPr lang="ru" sz="1600" b="1" dirty="0">
                <a:solidFill>
                  <a:srgbClr val="1C4587"/>
                </a:solidFill>
              </a:rPr>
              <a:t>рекомендации </a:t>
            </a:r>
            <a:r>
              <a:rPr lang="ru" sz="1600" b="1" u="sng" dirty="0">
                <a:solidFill>
                  <a:srgbClr val="1C4587"/>
                </a:solidFill>
              </a:rPr>
              <a:t>для колледжей</a:t>
            </a:r>
            <a:r>
              <a:rPr lang="ru" sz="1600" b="1" dirty="0">
                <a:solidFill>
                  <a:srgbClr val="1C4587"/>
                </a:solidFill>
              </a:rPr>
              <a:t> </a:t>
            </a:r>
            <a:endParaRPr sz="1600" b="1" dirty="0">
              <a:solidFill>
                <a:srgbClr val="1C458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</a:rPr>
              <a:t>по включению информационных модулей ЮНИСЕФ в учебные программы сестринского дела уровня ТиПО и прикладного бакалавриата</a:t>
            </a:r>
            <a:endParaRPr sz="1600" b="1" dirty="0">
              <a:solidFill>
                <a:srgbClr val="1C4587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5922467" y="5817925"/>
            <a:ext cx="5808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 i="1"/>
              <a:t>Рекомендации по методам преподавания и оценки в соответствии с компетентностной моделью  образовательной программы </a:t>
            </a:r>
            <a:endParaRPr sz="1400" i="1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21" y="1325425"/>
            <a:ext cx="4850033" cy="513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" name="Google Shape;102;p19"/>
          <p:cNvGraphicFramePr/>
          <p:nvPr/>
        </p:nvGraphicFramePr>
        <p:xfrm>
          <a:off x="5922467" y="1325425"/>
          <a:ext cx="5808800" cy="43583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80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/>
                        <a:t>Учебные модули:</a:t>
                      </a:r>
                      <a:endParaRPr i="1"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Сестринская профессия в системе здравоохранения РК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Основы психологии и коммуникативные навыки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Сестринский аспект репродуктивного здоровья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Сестринское дело в педиатрии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Сестринское дело в акушерстве и гинекологии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Сестринский уход на дому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Укрепление здоровья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Социальная работа в сестринском деле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Семейный уход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Ментальное здоровье в сестринском деле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1296611" y="6233951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20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94578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415600" y="297777"/>
            <a:ext cx="11360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solidFill>
                  <a:srgbClr val="1C4587"/>
                </a:solidFill>
              </a:rPr>
              <a:t>Методические </a:t>
            </a:r>
            <a:r>
              <a:rPr lang="ru" sz="1600" b="1" dirty="0">
                <a:solidFill>
                  <a:srgbClr val="1C4587"/>
                </a:solidFill>
              </a:rPr>
              <a:t>рекомендации </a:t>
            </a:r>
            <a:r>
              <a:rPr lang="ru" sz="1600" b="1" u="sng" dirty="0">
                <a:solidFill>
                  <a:srgbClr val="1C4587"/>
                </a:solidFill>
              </a:rPr>
              <a:t>для организаций ПМСП</a:t>
            </a:r>
            <a:endParaRPr sz="1600" b="1" u="sng" dirty="0">
              <a:solidFill>
                <a:srgbClr val="1C458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4587"/>
                </a:solidFill>
              </a:rPr>
              <a:t>по внедрению универсальной прогрессивной модели патронажной службы</a:t>
            </a:r>
            <a:endParaRPr sz="1600" b="1" dirty="0">
              <a:solidFill>
                <a:srgbClr val="1C4587"/>
              </a:solidFill>
            </a:endParaRPr>
          </a:p>
        </p:txBody>
      </p:sp>
      <p:graphicFrame>
        <p:nvGraphicFramePr>
          <p:cNvPr id="109" name="Google Shape;109;p20"/>
          <p:cNvGraphicFramePr/>
          <p:nvPr/>
        </p:nvGraphicFramePr>
        <p:xfrm>
          <a:off x="6343968" y="1103175"/>
          <a:ext cx="4912133" cy="534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1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53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Часть 1. Что надо знать об универсальной прогрессивной модели патронажного обслуживания. Общие рекомендации по внедрению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Часть 2. Управление случаями риска в практике  патронажной сестры (кейс-менеджмент). Составление эко-карты и индивидуального плана патронажа.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Часть 3. Непрерывное повышение квалификации патронажных сестер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8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Часть 4. Проведение оценки охвата и качества услуг патронажной службы по антенатальному уходу и педиатрической помощи на уровне ПМСП через удовлетворенность домохозяйств.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Метод Lot quality assurance survey (LQAS) / Качественная оценка методом случайной выборки лотов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Приложения</a:t>
                      </a:r>
                      <a:endParaRPr/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68" y="1103178"/>
            <a:ext cx="5116279" cy="534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21</a:t>
            </a:fld>
            <a:endParaRPr dirty="0">
              <a:solidFill>
                <a:srgbClr val="595959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87281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21"/>
          <p:cNvGraphicFramePr/>
          <p:nvPr>
            <p:extLst>
              <p:ext uri="{D42A27DB-BD31-4B8C-83A1-F6EECF244321}">
                <p14:modId xmlns:p14="http://schemas.microsoft.com/office/powerpoint/2010/main" val="1585159170"/>
              </p:ext>
            </p:extLst>
          </p:nvPr>
        </p:nvGraphicFramePr>
        <p:xfrm>
          <a:off x="1199784" y="857000"/>
          <a:ext cx="9824533" cy="4145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26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6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Организация </a:t>
                      </a:r>
                      <a:r>
                        <a:rPr lang="ru" dirty="0"/>
                        <a:t>обучения сотрудников патронажной службы пилотных поликлиник по ИВБДВ и УПМПС</a:t>
                      </a:r>
                      <a:endParaRPr dirty="0"/>
                    </a:p>
                  </a:txBody>
                  <a:tcPr marL="121900" marR="121900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Обучено всего 144 патронажных работника</a:t>
                      </a:r>
                      <a:r>
                        <a:rPr lang="ru"/>
                        <a:t>, в том числе 8 прикладных бакалавров, работающих патронажной медсестрой.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Из них 34 обучено национальными тренерами ЮНИСЕФ, 110 - каскадным методом. </a:t>
                      </a:r>
                      <a:endParaRPr/>
                    </a:p>
                  </a:txBody>
                  <a:tcPr marL="121900" marR="121900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6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Подготовка </a:t>
                      </a:r>
                      <a:r>
                        <a:rPr lang="ru" dirty="0"/>
                        <a:t>кураторов (старшие медсестры, ВОП, зав.отделениями, зам.главврача) для мониторинга эффективности качества работы патронажной службы</a:t>
                      </a:r>
                      <a:endParaRPr dirty="0"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18 кураторов обучено по УПМПС</a:t>
                      </a:r>
                      <a:r>
                        <a:rPr lang="ru"/>
                        <a:t>.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Из них 9 обучено национальными тренерами ЮНИСЕФ, 9 - каскадным методом.</a:t>
                      </a:r>
                      <a:endParaRPr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Пилотное </a:t>
                      </a:r>
                      <a:r>
                        <a:rPr lang="ru" dirty="0"/>
                        <a:t>внедрение УПМПС на педиатрических участках поликлиник</a:t>
                      </a:r>
                      <a:endParaRPr dirty="0"/>
                    </a:p>
                  </a:txBody>
                  <a:tcPr marL="121900" marR="121900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Пилотное внедрение УПМПС начато на </a:t>
                      </a: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/>
                        <a:t>50 участках ВОП и 16 педиатрических участках</a:t>
                      </a:r>
                      <a:r>
                        <a:rPr lang="ru"/>
                        <a:t>.</a:t>
                      </a:r>
                      <a:endParaRPr/>
                    </a:p>
                  </a:txBody>
                  <a:tcPr marL="121900" marR="121900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 smtClean="0"/>
                        <a:t>Подготовка </a:t>
                      </a:r>
                      <a:r>
                        <a:rPr lang="ru" dirty="0"/>
                        <a:t>специалистов для централизованного обучения УПМПС для всех регионов РК</a:t>
                      </a:r>
                      <a:endParaRPr dirty="0"/>
                    </a:p>
                  </a:txBody>
                  <a:tcPr marL="121900" marR="121900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Помимо самих </a:t>
                      </a:r>
                      <a:r>
                        <a:rPr lang="ru" b="1"/>
                        <a:t>национальных тренеров ЮНИСЕФ по УПМПС</a:t>
                      </a:r>
                      <a:r>
                        <a:rPr lang="ru"/>
                        <a:t> (4 человека), национальные тренера ЮНИСЕФ обучили </a:t>
                      </a:r>
                      <a:r>
                        <a:rPr lang="ru" b="1"/>
                        <a:t>всех координаторов ИВБДВ</a:t>
                      </a:r>
                      <a:r>
                        <a:rPr lang="ru"/>
                        <a:t> во всех регионах страны и </a:t>
                      </a:r>
                      <a:r>
                        <a:rPr lang="ru" b="1"/>
                        <a:t>7 тренеров из числа преподавателей </a:t>
                      </a:r>
                      <a:r>
                        <a:rPr lang="ru"/>
                        <a:t>высших колледжей для внутреннего обучения. </a:t>
                      </a:r>
                      <a:endParaRPr/>
                    </a:p>
                  </a:txBody>
                  <a:tcPr marL="121900" marR="121900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Google Shape;117;p21"/>
          <p:cNvSpPr txBox="1"/>
          <p:nvPr/>
        </p:nvSpPr>
        <p:spPr>
          <a:xfrm>
            <a:off x="511984" y="5795729"/>
            <a:ext cx="11168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22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91760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2009867" y="1261800"/>
            <a:ext cx="7641200" cy="41844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Внедрение новой модели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сестринской службы: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в приемном покое и клинических отделениях стационаров и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ru" sz="2400"/>
              <a:t>ПМСП (в части ПУЗ, триаж, школ здоровья, скринингов и других видов деятельности отделений профилактики и диспансеризации)</a:t>
            </a:r>
            <a:endParaRPr sz="2400"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23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16509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24"/>
          <p:cNvGraphicFramePr/>
          <p:nvPr>
            <p:extLst>
              <p:ext uri="{D42A27DB-BD31-4B8C-83A1-F6EECF244321}">
                <p14:modId xmlns:p14="http://schemas.microsoft.com/office/powerpoint/2010/main" val="1742816822"/>
              </p:ext>
            </p:extLst>
          </p:nvPr>
        </p:nvGraphicFramePr>
        <p:xfrm>
          <a:off x="738636" y="859100"/>
          <a:ext cx="10714733" cy="482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16. Разработка внутренних СОП по расширенным и делегированным функциям медсестер разных уровней образования</a:t>
                      </a:r>
                      <a:endParaRPr sz="1300" dirty="0"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Начата работа над интеграцией деятельности медсестер - прикладных бакалавров в </a:t>
                      </a:r>
                      <a:r>
                        <a:rPr lang="ru" sz="1300" b="1" dirty="0"/>
                        <a:t>программы управления заболеваниями</a:t>
                      </a:r>
                      <a:r>
                        <a:rPr lang="ru" sz="1300" dirty="0"/>
                        <a:t>.</a:t>
                      </a:r>
                      <a:endParaRPr sz="13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В рамках проекта ВБ исследовательским комитетом в 2018 году под менторством стратегических партнеров из Финляндии подготовлены проекты </a:t>
                      </a:r>
                      <a:r>
                        <a:rPr lang="ru" sz="1300" b="1" dirty="0"/>
                        <a:t>4 доказательных сестринских клинических руководств:</a:t>
                      </a:r>
                      <a:endParaRPr sz="1300" b="1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AutoNum type="arabicPeriod"/>
                      </a:pPr>
                      <a:r>
                        <a:rPr lang="ru" sz="1300" b="1" dirty="0"/>
                        <a:t>Оценка риска и профилактика сердечно-сосудистых заболеваний: клиническое руководство для медсестер (ПМСП и стационары);</a:t>
                      </a:r>
                      <a:endParaRPr sz="1300" b="1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AutoNum type="arabicPeriod"/>
                      </a:pPr>
                      <a:r>
                        <a:rPr lang="ru" sz="1300" b="1" dirty="0"/>
                        <a:t>Хроническая сердечная недостаточность: клиническое руководство для медсестер по ведению больных (ПМСП и стационары);</a:t>
                      </a:r>
                      <a:endParaRPr sz="1300" b="1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AutoNum type="arabicPeriod"/>
                      </a:pPr>
                      <a:r>
                        <a:rPr lang="ru" sz="1300" b="1" dirty="0"/>
                        <a:t>Сахарный диабет 2 типа у взрослых: клиническое руководство для медсестер по ведению больных (ПМСП и стационары);</a:t>
                      </a:r>
                      <a:endParaRPr sz="1300" b="1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AutoNum type="arabicPeriod"/>
                      </a:pPr>
                      <a:r>
                        <a:rPr lang="ru" sz="1300" b="1" dirty="0"/>
                        <a:t>Обучение и самоконтроль больных астмой: клиническое руководство для медсестер (ПМСП и стационары).</a:t>
                      </a:r>
                      <a:endParaRPr sz="1300" b="1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В </a:t>
                      </a:r>
                      <a:r>
                        <a:rPr lang="ru" sz="1300" dirty="0" smtClean="0"/>
                        <a:t>текущем году </a:t>
                      </a:r>
                      <a:r>
                        <a:rPr lang="ru" sz="1300" dirty="0"/>
                        <a:t>эти руководства предполагается направить на рассмотрение в МЗ РК на ОКК.</a:t>
                      </a:r>
                      <a:endParaRPr sz="13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/>
                        <a:t>После утверждения клинических руководств начнется работа по подготовке материалов для внедрения</a:t>
                      </a:r>
                      <a:r>
                        <a:rPr lang="ru" sz="1300" dirty="0"/>
                        <a:t>, в том числе СОПов, унифицированных учебных программ и учебных материалов, обучению медсестер - национальных тренеров и региональных координаторов по данным делегированным расширенным функциям в рамках ПУЗ.</a:t>
                      </a:r>
                      <a:endParaRPr sz="1300" dirty="0"/>
                    </a:p>
                  </a:txBody>
                  <a:tcPr marL="121900" marR="121900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18. Методологическое сопровождение и обучение медсестер пилотных организаций по делегированным функциям</a:t>
                      </a:r>
                      <a:endParaRPr sz="1300" dirty="0"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8" name="Google Shape;138;p24"/>
          <p:cNvSpPr txBox="1"/>
          <p:nvPr/>
        </p:nvSpPr>
        <p:spPr>
          <a:xfrm>
            <a:off x="560200" y="5914800"/>
            <a:ext cx="111680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" sz="1300" i="1" kern="0" dirty="0">
                <a:solidFill>
                  <a:srgbClr val="000000"/>
                </a:solidFill>
                <a:cs typeface="Arial"/>
                <a:sym typeface="Arial"/>
              </a:rPr>
              <a:t>Эти мероприятия будут продолжаться до конца декабря </a:t>
            </a:r>
            <a:r>
              <a:rPr lang="ru" sz="1300" i="1" kern="0" dirty="0" smtClean="0">
                <a:solidFill>
                  <a:srgbClr val="000000"/>
                </a:solidFill>
                <a:cs typeface="Arial"/>
                <a:sym typeface="Arial"/>
              </a:rPr>
              <a:t>2019 </a:t>
            </a:r>
            <a:r>
              <a:rPr lang="ru" sz="1300" i="1" kern="0" dirty="0">
                <a:solidFill>
                  <a:srgbClr val="000000"/>
                </a:solidFill>
                <a:cs typeface="Arial"/>
                <a:sym typeface="Arial"/>
              </a:rPr>
              <a:t>года по дорожке пилота </a:t>
            </a:r>
            <a:endParaRPr sz="1300" i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" sz="1300" i="1" kern="0" dirty="0">
                <a:solidFill>
                  <a:srgbClr val="000000"/>
                </a:solidFill>
                <a:cs typeface="Arial"/>
                <a:sym typeface="Arial"/>
              </a:rPr>
              <a:t>и в 2019-2020 гг. по техническому заданию проекта ВБ</a:t>
            </a:r>
            <a:endParaRPr sz="13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/>
        </p:nvSpPr>
        <p:spPr>
          <a:xfrm>
            <a:off x="685800" y="323575"/>
            <a:ext cx="11120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b="1" kern="0">
                <a:solidFill>
                  <a:srgbClr val="1C4587"/>
                </a:solidFill>
                <a:cs typeface="Arial"/>
                <a:sym typeface="Arial"/>
              </a:rPr>
              <a:t>Поликлиники:</a:t>
            </a:r>
            <a:endParaRPr b="1" kern="0">
              <a:solidFill>
                <a:srgbClr val="1C4587"/>
              </a:solidFill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24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05182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title"/>
          </p:nvPr>
        </p:nvSpPr>
        <p:spPr>
          <a:xfrm>
            <a:off x="964024" y="334092"/>
            <a:ext cx="10221431" cy="822679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07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/>
            </a:r>
            <a:br>
              <a:rPr lang="ru-RU" sz="1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Century Gothic" pitchFamily="34" charset="0"/>
                <a:cs typeface="Calibri" panose="020F0502020204030204" pitchFamily="34" charset="0"/>
              </a:rPr>
              <a:t>Прогноз </a:t>
            </a:r>
            <a:r>
              <a:rPr lang="ru-RU" sz="1600" b="1" dirty="0">
                <a:solidFill>
                  <a:srgbClr val="000000"/>
                </a:solidFill>
                <a:latin typeface="Century Gothic" pitchFamily="34" charset="0"/>
                <a:cs typeface="Calibri" panose="020F0502020204030204" pitchFamily="34" charset="0"/>
              </a:rPr>
              <a:t>потребности медсестер патронажной службы и ПУЗ до 2025 года в пилотных поликлиниках и регионах РК</a:t>
            </a:r>
            <a:r>
              <a:rPr lang="ru-RU" sz="1600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entury Gothic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1600" dirty="0">
              <a:latin typeface="Century Gothic" pitchFamily="34" charset="0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25</a:t>
            </a:fld>
            <a:endParaRPr>
              <a:solidFill>
                <a:srgbClr val="595959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98563"/>
              </p:ext>
            </p:extLst>
          </p:nvPr>
        </p:nvGraphicFramePr>
        <p:xfrm>
          <a:off x="985284" y="3363685"/>
          <a:ext cx="10604215" cy="284125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0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(факт)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(план)*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Патронажные медсестры участков ВОП+ПЕД (чел.)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88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292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Медсестры ПУЗ участков ТЕР+ВОП (чел.)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222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280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280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Прикладные и академические бакалавры (патронаж и ПУЗ) (чел.)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237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337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404</a:t>
                      </a:r>
                      <a:endParaRPr lang="ru-RU" sz="120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450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501</a:t>
                      </a:r>
                      <a:endParaRPr lang="ru-RU" sz="12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30689" marR="30689" marT="23017" marB="230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2493" y="1448495"/>
            <a:ext cx="102497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ea typeface="Times New Roman"/>
                <a:cs typeface="Times New Roman" pitchFamily="18" charset="0"/>
                <a:sym typeface="Arial"/>
              </a:rPr>
              <a:t>В </a:t>
            </a:r>
            <a:r>
              <a:rPr lang="ru-RU" sz="1400" kern="0" dirty="0">
                <a:solidFill>
                  <a:srgbClr val="000000"/>
                </a:solidFill>
                <a:ea typeface="Times New Roman"/>
                <a:cs typeface="Times New Roman" pitchFamily="18" charset="0"/>
                <a:sym typeface="Arial"/>
              </a:rPr>
              <a:t>11 пилотных поликлиниках в настоящее время функционирует 205 участков ВОП, 92 педиатрических участков и 73 терапевтических участков</a:t>
            </a:r>
            <a:r>
              <a:rPr lang="ru-RU" sz="1400" kern="0" dirty="0" smtClean="0">
                <a:solidFill>
                  <a:srgbClr val="000000"/>
                </a:solidFill>
                <a:ea typeface="Times New Roman"/>
                <a:cs typeface="Times New Roman" pitchFamily="18" charset="0"/>
                <a:sym typeface="Arial"/>
              </a:rPr>
              <a:t>.</a:t>
            </a:r>
          </a:p>
          <a:p>
            <a:pPr algn="just" fontAlgn="b">
              <a:buClr>
                <a:srgbClr val="000000"/>
              </a:buClr>
              <a:buFont typeface="Arial"/>
              <a:buNone/>
            </a:pP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ea typeface="Times New Roman"/>
                <a:cs typeface="Arial"/>
                <a:sym typeface="Arial"/>
              </a:rPr>
              <a:t>* прогнозный план включает отрезную точку в 2025 году (цель - 20% медсестер в патронаже и </a:t>
            </a:r>
            <a:r>
              <a:rPr lang="ru-RU" sz="1400" kern="0" dirty="0" err="1">
                <a:solidFill>
                  <a:srgbClr val="000000"/>
                </a:solidFill>
                <a:ea typeface="Times New Roman"/>
                <a:cs typeface="Arial"/>
                <a:sym typeface="Arial"/>
              </a:rPr>
              <a:t>ПУЗе</a:t>
            </a:r>
            <a:r>
              <a:rPr lang="ru-RU" sz="1400" kern="0" dirty="0">
                <a:solidFill>
                  <a:srgbClr val="000000"/>
                </a:solidFill>
                <a:ea typeface="Times New Roman"/>
                <a:cs typeface="Arial"/>
                <a:sym typeface="Arial"/>
              </a:rPr>
              <a:t> должны быть прикладными или академическими бакалаврами). В перспективе надо довести этот уровень до 40% в 2040 году. 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fontAlgn="b">
              <a:buClr>
                <a:srgbClr val="000000"/>
              </a:buClr>
              <a:buFont typeface="Arial"/>
              <a:buNone/>
            </a:pP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fontAlgn="b"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Прогноз по выпуску прикладных бакалавров 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рассчитывался </a:t>
            </a:r>
            <a:r>
              <a:rPr lang="ru-RU" sz="1400" kern="0" dirty="0">
                <a:solidFill>
                  <a:srgbClr val="000000"/>
                </a:solidFill>
                <a:cs typeface="Arial"/>
                <a:sym typeface="Arial"/>
              </a:rPr>
              <a:t>с учетом имеющихся в регионе высших </a:t>
            </a:r>
            <a:r>
              <a:rPr lang="ru-RU" sz="1400" kern="0" dirty="0" err="1">
                <a:solidFill>
                  <a:srgbClr val="000000"/>
                </a:solidFill>
                <a:cs typeface="Arial"/>
                <a:sym typeface="Arial"/>
              </a:rPr>
              <a:t>медколледжей</a:t>
            </a:r>
            <a:r>
              <a:rPr lang="ru-RU" sz="1400" kern="0" dirty="0" smtClean="0">
                <a:solidFill>
                  <a:srgbClr val="000000"/>
                </a:solidFill>
                <a:cs typeface="Arial"/>
                <a:sym typeface="Arial"/>
              </a:rPr>
              <a:t>.</a:t>
            </a:r>
          </a:p>
          <a:p>
            <a:pPr fontAlgn="b">
              <a:buClr>
                <a:srgbClr val="000000"/>
              </a:buClr>
              <a:buFont typeface="Arial"/>
              <a:buNone/>
            </a:pPr>
            <a:endParaRPr lang="ru-RU" sz="1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endParaRPr lang="ru-RU" sz="1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7462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415600" y="140175"/>
            <a:ext cx="11360800" cy="3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Century Gothic" pitchFamily="34" charset="0"/>
              </a:rPr>
              <a:t>Проблемные вопросы по внедрению новой модели патронажной службы: </a:t>
            </a:r>
            <a:endParaRPr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218271" y="1077697"/>
            <a:ext cx="11811200" cy="4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Кадровые вопросы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введена должность “медсестры расширенной практики” </a:t>
            </a:r>
            <a:r>
              <a:rPr lang="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прикладных бакалавров, занимающихся патронажной </a:t>
            </a:r>
            <a:r>
              <a:rPr lang="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службой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остаются открытыми вопросы оплаты медсестер прикладных бакалавров; 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недостаточно прикладных бакалавров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(выпуск 308 в 2018 году);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решен вопрос о </a:t>
            </a: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штатных нормативах патронажных медсестер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 механизма обязательной отработки выпускниками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данном регионе и в одной организации;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участки не укомплектованы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достаточным количеством физических лиц - медсестер.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решен вопрос </a:t>
            </a: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целесообразности выделения отдельной патронажной службы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структуре поликлиники. Из-за недостаточного количества участковых медсестер страдает качество работы и возможности развития патронажной службы, </a:t>
            </a: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патронажные медсестры отвлекаются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скрининги, диспансеризацию, приемы, выписку рецептов, процедуры на дому детям старше 5 лет, активы после стац.лечения, работу в очагах, заполнение МИС.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усилить кураторство и поддерживающую супервизию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внешними экспертами;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31750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Char char="●"/>
            </a:pP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решены вопросы </a:t>
            </a:r>
            <a:r>
              <a:rPr lang="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дополнительного финансирования</a:t>
            </a:r>
            <a:r>
              <a:rPr lang="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новую модель патронажной службы, штаты и мотивацию патронажных медсестер.</a:t>
            </a:r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26</a:t>
            </a:fld>
            <a:endParaRPr dirty="0">
              <a:solidFill>
                <a:srgbClr val="595959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08006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5"/>
          <p:cNvGraphicFramePr/>
          <p:nvPr>
            <p:extLst>
              <p:ext uri="{D42A27DB-BD31-4B8C-83A1-F6EECF244321}">
                <p14:modId xmlns:p14="http://schemas.microsoft.com/office/powerpoint/2010/main" val="761720253"/>
              </p:ext>
            </p:extLst>
          </p:nvPr>
        </p:nvGraphicFramePr>
        <p:xfrm>
          <a:off x="419467" y="706700"/>
          <a:ext cx="11284733" cy="4776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6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16. Разработка внутренних СОП по расширенным и делегированным функциям медсестер разных уровней образования</a:t>
                      </a:r>
                      <a:endParaRPr sz="1300" dirty="0"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/>
                        <a:t>Сформированы пилотные сферы внедрения расширенного функционала прикладных бакалавров:</a:t>
                      </a:r>
                      <a:endParaRPr sz="1300" b="1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триаж 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ОАРИТ (взр., перинат.)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отделение травматологии и ортопедии (взр., дет)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соматическое отделение (дет.)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хирургическое отделение (взр., 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отделение сосудистой хирургии (взр.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неврологическое отделение (дет.)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ЛОР-отделение (дет.)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кардионефрологическое отделение (дет.)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глазное отделение (дет.)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отделение патологии новорожденных</a:t>
                      </a:r>
                      <a:endParaRPr sz="1300" dirty="0"/>
                    </a:p>
                    <a:p>
                      <a:pPr marL="457200" lvl="0" indent="-31115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ru" sz="1300" dirty="0"/>
                        <a:t>отделение совместного пребывания “Мать и Дитя”</a:t>
                      </a:r>
                      <a:endParaRPr sz="13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Начата работа над СОП для медсестер. </a:t>
                      </a:r>
                      <a:endParaRPr sz="13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Разработанные исследовательским комитетом </a:t>
                      </a:r>
                      <a:r>
                        <a:rPr lang="ru" sz="1300" b="1" dirty="0"/>
                        <a:t>4 доказательных клинических руководства по астме, профилактике сердечно-сосудистых заболеваний, хронической сердечной недостаточности и диабету 2 типа будут применены при разработке СОПов и в стационаре.</a:t>
                      </a:r>
                      <a:endParaRPr sz="1300" b="1" dirty="0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/>
                        <a:t>Исследовательским комитетом также </a:t>
                      </a:r>
                      <a:r>
                        <a:rPr lang="ru" sz="1300" b="1" dirty="0"/>
                        <a:t>начата работа над новыми доказательными клиническими руководствами для медсестер: по управлению болью, реабилитации после инсульта, ведению больных детским церебральным параличом, больных раком, при </a:t>
                      </a:r>
                      <a:r>
                        <a:rPr lang="ru" sz="1300" b="1" dirty="0" smtClean="0"/>
                        <a:t>травмах</a:t>
                      </a:r>
                      <a:endParaRPr sz="1300" dirty="0"/>
                    </a:p>
                  </a:txBody>
                  <a:tcPr marL="121900" marR="121900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01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/>
                        <a:t>18. Методологическое сопровождение и обучение медсестер пилотных организаций по делегированным функциям</a:t>
                      </a:r>
                      <a:endParaRPr sz="1300"/>
                    </a:p>
                  </a:txBody>
                  <a:tcPr marL="121900" marR="121900" marT="91425" marB="91425"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Google Shape;146;p25"/>
          <p:cNvSpPr txBox="1"/>
          <p:nvPr/>
        </p:nvSpPr>
        <p:spPr>
          <a:xfrm>
            <a:off x="477833" y="6128300"/>
            <a:ext cx="111680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" sz="1400" i="1" kern="0" dirty="0">
                <a:solidFill>
                  <a:srgbClr val="000000"/>
                </a:solidFill>
                <a:cs typeface="Arial"/>
                <a:sym typeface="Arial"/>
              </a:rPr>
              <a:t>Эти мероприятия будут продолжаться до конца декабря </a:t>
            </a:r>
            <a:r>
              <a:rPr lang="ru" sz="1400" i="1" kern="0" dirty="0" smtClean="0">
                <a:solidFill>
                  <a:srgbClr val="000000"/>
                </a:solidFill>
                <a:cs typeface="Arial"/>
                <a:sym typeface="Arial"/>
              </a:rPr>
              <a:t>2019 </a:t>
            </a:r>
            <a:r>
              <a:rPr lang="ru" sz="1400" i="1" kern="0" dirty="0">
                <a:solidFill>
                  <a:srgbClr val="000000"/>
                </a:solidFill>
                <a:cs typeface="Arial"/>
                <a:sym typeface="Arial"/>
              </a:rPr>
              <a:t>года по дорожке пилота </a:t>
            </a:r>
            <a:endParaRPr sz="1400" i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" sz="1400" i="1" kern="0" dirty="0">
                <a:solidFill>
                  <a:srgbClr val="000000"/>
                </a:solidFill>
                <a:cs typeface="Arial"/>
                <a:sym typeface="Arial"/>
              </a:rPr>
              <a:t>и в 2019-2020 гг. по техническому заданию проекта ВБ</a:t>
            </a:r>
            <a:endParaRPr sz="1400" i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584200" y="247375"/>
            <a:ext cx="111200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" b="1" kern="0">
                <a:solidFill>
                  <a:srgbClr val="1C4587"/>
                </a:solidFill>
                <a:cs typeface="Arial"/>
                <a:sym typeface="Arial"/>
              </a:rPr>
              <a:t>Стационары:</a:t>
            </a:r>
            <a:endParaRPr b="1" kern="0">
              <a:solidFill>
                <a:srgbClr val="1C4587"/>
              </a:solidFill>
              <a:cs typeface="Arial"/>
              <a:sym typeface="Arial"/>
            </a:endParaRPr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27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7165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5600" y="140175"/>
            <a:ext cx="10720486" cy="55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002060"/>
                </a:solidFill>
                <a:latin typeface="Century Gothic" pitchFamily="34" charset="0"/>
              </a:rPr>
              <a:t>Проблемные вопросы по внедрению новой модели патронажной службы стационарах и ПМСП (кроме патронажной службы): </a:t>
            </a:r>
            <a:endParaRPr sz="1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293912" y="760164"/>
            <a:ext cx="11713687" cy="2038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400" b="1" dirty="0">
                <a:solidFill>
                  <a:srgbClr val="000000"/>
                </a:solidFill>
              </a:rPr>
              <a:t>Кадровые вопросы</a:t>
            </a:r>
            <a:r>
              <a:rPr lang="ru" sz="1400" dirty="0">
                <a:solidFill>
                  <a:srgbClr val="000000"/>
                </a:solidFill>
              </a:rPr>
              <a:t>: 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sz="1400" b="1" dirty="0">
                <a:solidFill>
                  <a:srgbClr val="000000"/>
                </a:solidFill>
              </a:rPr>
              <a:t>недостаточно прикладных бакалавров</a:t>
            </a:r>
            <a:r>
              <a:rPr lang="ru" sz="1400" dirty="0">
                <a:solidFill>
                  <a:srgbClr val="000000"/>
                </a:solidFill>
              </a:rPr>
              <a:t>, поэтому внедрение новой модели сестринской службы замедляется и начинается с отдельных пилотных клинических отделений по мере появления новых прикладных бакалавров ;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sz="1400" b="1" dirty="0">
                <a:solidFill>
                  <a:srgbClr val="000000"/>
                </a:solidFill>
              </a:rPr>
              <a:t>Д</a:t>
            </a:r>
            <a:r>
              <a:rPr lang="ru" sz="1400" dirty="0" smtClean="0">
                <a:solidFill>
                  <a:srgbClr val="000000"/>
                </a:solidFill>
              </a:rPr>
              <a:t>ля </a:t>
            </a:r>
            <a:r>
              <a:rPr lang="ru" sz="1400" dirty="0">
                <a:solidFill>
                  <a:srgbClr val="000000"/>
                </a:solidFill>
              </a:rPr>
              <a:t>прикладных бакалавров - остаются открытыми вопросы их оплаты труда;  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 sz="1400" b="1" dirty="0">
                <a:solidFill>
                  <a:srgbClr val="000000"/>
                </a:solidFill>
              </a:rPr>
              <a:t>нет механизма обязательной отработки выпускниками</a:t>
            </a:r>
            <a:r>
              <a:rPr lang="ru" sz="1400" dirty="0">
                <a:solidFill>
                  <a:srgbClr val="000000"/>
                </a:solidFill>
              </a:rPr>
              <a:t> в данном регионе и в одной организации.</a:t>
            </a:r>
            <a:endParaRPr sz="1400" dirty="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●"/>
            </a:pPr>
            <a:r>
              <a:rPr lang="ru" sz="1400" dirty="0">
                <a:solidFill>
                  <a:srgbClr val="000000"/>
                </a:solidFill>
              </a:rPr>
              <a:t>Не решены вопросы </a:t>
            </a:r>
            <a:r>
              <a:rPr lang="ru" sz="1400" b="1" dirty="0">
                <a:solidFill>
                  <a:srgbClr val="000000"/>
                </a:solidFill>
              </a:rPr>
              <a:t>дополнительного финансирования на новые штаты медсестер</a:t>
            </a:r>
            <a:r>
              <a:rPr lang="ru" sz="1400" dirty="0">
                <a:solidFill>
                  <a:srgbClr val="000000"/>
                </a:solidFill>
              </a:rPr>
              <a:t> расширенной практики, особенно с учетом того, что </a:t>
            </a:r>
            <a:r>
              <a:rPr lang="ru" sz="1400" dirty="0">
                <a:solidFill>
                  <a:srgbClr val="C00000"/>
                </a:solidFill>
              </a:rPr>
              <a:t>рекомендуемые наилучшими мировыми практиками нормы нагрузки на медсестер прикладных бакалавров не более 6 пациентов на 1 медсестру-бакалавра.</a:t>
            </a:r>
            <a:endParaRPr sz="1400" dirty="0">
              <a:solidFill>
                <a:srgbClr val="C00000"/>
              </a:solidFill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93913" y="2980729"/>
            <a:ext cx="11723915" cy="3256789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>
              <a:spcBef>
                <a:spcPts val="100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b="1" kern="0" dirty="0">
                <a:solidFill>
                  <a:srgbClr val="000000"/>
                </a:solidFill>
                <a:cs typeface="Arial"/>
                <a:sym typeface="Arial"/>
              </a:rPr>
              <a:t>Не хватает достаточного пула исследователей</a:t>
            </a: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 для исследовательского комитета по разработке доказательных сестринских руководств </a:t>
            </a:r>
            <a:r>
              <a:rPr lang="ru" sz="1400" b="1" kern="0" dirty="0">
                <a:solidFill>
                  <a:srgbClr val="000000"/>
                </a:solidFill>
                <a:cs typeface="Arial"/>
                <a:sym typeface="Arial"/>
              </a:rPr>
              <a:t>(необходимы медсестры, владеющие английским языком, продвинутой научной методологией и профессиональной экспертизой в сестринском деле)</a:t>
            </a: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317500">
              <a:spcBef>
                <a:spcPts val="160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Для разработки СОПов, а соответственно и сестринской документации, по расширенным и делегированным функциям медсестер должна быть </a:t>
            </a:r>
            <a:r>
              <a:rPr lang="ru" sz="1400" b="1" kern="0" dirty="0">
                <a:solidFill>
                  <a:srgbClr val="000000"/>
                </a:solidFill>
                <a:cs typeface="Arial"/>
                <a:sym typeface="Arial"/>
              </a:rPr>
              <a:t>обязательная проверка уровня доказательности</a:t>
            </a: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 и свободное владение литературным поиском).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317500">
              <a:spcBef>
                <a:spcPts val="1600"/>
              </a:spcBef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b="1" kern="0" dirty="0">
                <a:solidFill>
                  <a:srgbClr val="000000"/>
                </a:solidFill>
                <a:cs typeface="Arial"/>
                <a:sym typeface="Arial"/>
              </a:rPr>
              <a:t>Слабая стратегическая направленность и активность вузов</a:t>
            </a: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 для поддержки разработки доказательных сестринских руководств! Требуется усиление программы магистратуры по сестринскому делу в поддержку работы исследовательского комитета и пилотного проекта. 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sz="1400" b="1" kern="0" dirty="0">
                <a:solidFill>
                  <a:srgbClr val="000000"/>
                </a:solidFill>
                <a:cs typeface="Arial"/>
                <a:sym typeface="Arial"/>
              </a:rPr>
              <a:t>Отсутствие доступа на страновом уровне к мировым базам данных по сестринскому делу </a:t>
            </a:r>
            <a:r>
              <a:rPr lang="ru" sz="1400" kern="0" dirty="0">
                <a:solidFill>
                  <a:srgbClr val="000000"/>
                </a:solidFill>
                <a:cs typeface="Arial"/>
                <a:sym typeface="Arial"/>
              </a:rPr>
              <a:t>(CINAHL...), имеющийся доступ вузов к Web of Knowledge, Scopus не охватывает в полной мере статьи по сестринскому делу и не может быть использован колледжами и медорганизациями. 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28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07791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29</a:t>
            </a:fld>
            <a:endParaRPr>
              <a:solidFill>
                <a:srgbClr val="595959"/>
              </a:solidFill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842723" y="227750"/>
            <a:ext cx="106404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2400" b="1" kern="0" dirty="0">
                <a:solidFill>
                  <a:srgbClr val="000000"/>
                </a:solidFill>
                <a:latin typeface="Century Gothic" pitchFamily="34" charset="0"/>
                <a:cs typeface="Arial"/>
                <a:sym typeface="Arial"/>
              </a:rPr>
              <a:t>Потенциальные преимущества внедрения новой модели сестринской службы в РК:</a:t>
            </a:r>
            <a:endParaRPr sz="2400" b="1" kern="0" dirty="0">
              <a:solidFill>
                <a:srgbClr val="000000"/>
              </a:solidFill>
              <a:latin typeface="Century Gothic" pitchFamily="34" charset="0"/>
              <a:cs typeface="Arial"/>
              <a:sym typeface="Arial"/>
            </a:endParaRPr>
          </a:p>
        </p:txBody>
      </p:sp>
      <p:graphicFrame>
        <p:nvGraphicFramePr>
          <p:cNvPr id="249" name="Google Shape;249;p38"/>
          <p:cNvGraphicFramePr/>
          <p:nvPr>
            <p:extLst>
              <p:ext uri="{D42A27DB-BD31-4B8C-83A1-F6EECF244321}">
                <p14:modId xmlns:p14="http://schemas.microsoft.com/office/powerpoint/2010/main" val="2587691786"/>
              </p:ext>
            </p:extLst>
          </p:nvPr>
        </p:nvGraphicFramePr>
        <p:xfrm>
          <a:off x="1018017" y="1594713"/>
          <a:ext cx="10155933" cy="4394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5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4300">
                <a:tc>
                  <a:txBody>
                    <a:bodyPr/>
                    <a:lstStyle/>
                    <a:p>
                      <a:pPr marL="457200" lvl="0" indent="-3302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Повышение удовлетворенности пациентов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 работой медсестер;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Снижение частоты развития осложнений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, связанных с сестринским процессом;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Улучшение показателей здоровья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 у пациентов в отделениях и больницах сестринского ухода;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Снижение частоты потенциально предотвратимых госпитализаций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Уменьшение 	продолжительности пребывания больных в стационаре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Оптимизация структуры затрат на здравоохранение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 вследствие предотвращения осложнений у больных и улучшение состояния здоровья населения;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0" indent="-330200" algn="just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600"/>
                        <a:buChar char="●"/>
                      </a:pPr>
                      <a:r>
                        <a:rPr lang="ru" sz="2000" b="1" dirty="0">
                          <a:latin typeface="Times New Roman" pitchFamily="18" charset="0"/>
                          <a:cs typeface="Times New Roman" pitchFamily="18" charset="0"/>
                        </a:rPr>
                        <a:t>Снижение смертности</a:t>
                      </a:r>
                      <a:r>
                        <a:rPr lang="ru" sz="2000" dirty="0">
                          <a:latin typeface="Times New Roman" pitchFamily="18" charset="0"/>
                          <a:cs typeface="Times New Roman" pitchFamily="18" charset="0"/>
                        </a:rPr>
                        <a:t> населения. 	</a:t>
                      </a:r>
                      <a:endParaRPr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00" marR="121900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 bwMode="auto">
          <a:xfrm>
            <a:off x="11483123" y="138672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07183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9456354"/>
              </p:ext>
            </p:extLst>
          </p:nvPr>
        </p:nvGraphicFramePr>
        <p:xfrm>
          <a:off x="154292" y="809998"/>
          <a:ext cx="7347527" cy="546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8040847" y="1629202"/>
            <a:ext cx="3889252" cy="2376263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0" dirty="0" smtClean="0">
                <a:solidFill>
                  <a:srgbClr val="002060"/>
                </a:solidFill>
                <a:latin typeface="Arial Narrow" pitchFamily="34" charset="0"/>
              </a:rPr>
              <a:t>Старение </a:t>
            </a:r>
            <a:r>
              <a:rPr lang="ru-RU" sz="1600" b="0" dirty="0">
                <a:solidFill>
                  <a:srgbClr val="002060"/>
                </a:solidFill>
                <a:latin typeface="Arial Narrow" pitchFamily="34" charset="0"/>
              </a:rPr>
              <a:t>населения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0" dirty="0">
                <a:solidFill>
                  <a:srgbClr val="002060"/>
                </a:solidFill>
                <a:latin typeface="Arial Narrow" pitchFamily="34" charset="0"/>
              </a:rPr>
              <a:t>Увеличение бремени хронических </a:t>
            </a:r>
            <a:r>
              <a:rPr lang="ru-RU" sz="1600" b="0" dirty="0" smtClean="0">
                <a:solidFill>
                  <a:srgbClr val="002060"/>
                </a:solidFill>
                <a:latin typeface="Arial Narrow" pitchFamily="34" charset="0"/>
              </a:rPr>
              <a:t>болезней </a:t>
            </a:r>
            <a:endParaRPr lang="ru-RU" sz="1600" b="0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0" dirty="0">
                <a:solidFill>
                  <a:srgbClr val="002060"/>
                </a:solidFill>
                <a:latin typeface="Arial Narrow" pitchFamily="34" charset="0"/>
              </a:rPr>
              <a:t>Увеличение расходов на здравоохранение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0" dirty="0">
                <a:solidFill>
                  <a:srgbClr val="002060"/>
                </a:solidFill>
                <a:latin typeface="Arial Narrow" pitchFamily="34" charset="0"/>
              </a:rPr>
              <a:t>Увеличение акцента на профилактику </a:t>
            </a:r>
            <a:r>
              <a:rPr lang="ru-RU" sz="1600" b="0" dirty="0" smtClean="0">
                <a:solidFill>
                  <a:srgbClr val="002060"/>
                </a:solidFill>
                <a:latin typeface="Arial Narrow" pitchFamily="34" charset="0"/>
              </a:rPr>
              <a:t>заболеваний</a:t>
            </a:r>
            <a:endParaRPr lang="ru-RU" sz="1600" b="0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0" dirty="0">
                <a:solidFill>
                  <a:srgbClr val="002060"/>
                </a:solidFill>
                <a:latin typeface="Arial Narrow" pitchFamily="34" charset="0"/>
              </a:rPr>
              <a:t>Дефицит </a:t>
            </a:r>
            <a:r>
              <a:rPr lang="ru-RU" sz="1600" b="0" dirty="0" smtClean="0">
                <a:solidFill>
                  <a:srgbClr val="002060"/>
                </a:solidFill>
                <a:latin typeface="Arial Narrow" pitchFamily="34" charset="0"/>
              </a:rPr>
              <a:t>врачей</a:t>
            </a:r>
          </a:p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ru-RU" sz="1600" b="0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>
              <a:defRPr/>
            </a:pPr>
            <a:endParaRPr lang="ru-RU" sz="15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920626" y="836712"/>
            <a:ext cx="3384991" cy="57613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Century Gothic" pitchFamily="34" charset="0"/>
              </a:rPr>
              <a:t>ГЛОБАЛЬНЫЙ ПОЛИТИЧЕСКИЙ КОНТЕКСТ</a:t>
            </a:r>
            <a:endParaRPr lang="ru-RU" sz="1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6" y="4293096"/>
            <a:ext cx="3337821" cy="187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Номер слайда 2"/>
          <p:cNvSpPr txBox="1">
            <a:spLocks/>
          </p:cNvSpPr>
          <p:nvPr/>
        </p:nvSpPr>
        <p:spPr bwMode="auto">
          <a:xfrm>
            <a:off x="11606358" y="143266"/>
            <a:ext cx="585793" cy="3512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1830" y="143266"/>
            <a:ext cx="8817428" cy="35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Основание реформирования сестринского дела в РК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xfrm>
            <a:off x="495368" y="188871"/>
            <a:ext cx="11059965" cy="471378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ПИЛОТНЫЙ ПРОЕКТ по разработке и внедрению новой модели сестринской службы в организациях практического</a:t>
            </a:r>
            <a:b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здравоохранения – клинических базах высших медицинских колледжей РК</a:t>
            </a:r>
            <a:endParaRPr lang="en-US" sz="16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3241" y="825313"/>
            <a:ext cx="10771003" cy="587239"/>
          </a:xfrm>
          <a:noFill/>
          <a:ln>
            <a:miter lim="800000"/>
            <a:headEnd/>
            <a:tailEnd/>
          </a:ln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marL="179388" indent="-179388" defTabSz="912813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ru-RU" sz="1400" b="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79388" indent="-179388" defTabSz="912813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ru-RU" sz="1400" b="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79388" indent="-179388" defTabSz="912813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Старт с августа 2017 года</a:t>
            </a:r>
          </a:p>
          <a:p>
            <a:pPr marL="179388" indent="-179388" defTabSz="912813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Участники: 7 высших </a:t>
            </a:r>
            <a:r>
              <a:rPr lang="ru-RU" sz="1400" dirty="0" err="1" smtClean="0">
                <a:solidFill>
                  <a:srgbClr val="000000"/>
                </a:solidFill>
                <a:latin typeface="Arial Narrow" pitchFamily="34" charset="0"/>
              </a:rPr>
              <a:t>медколледжей</a:t>
            </a: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, 30 пилотных </a:t>
            </a:r>
            <a:r>
              <a:rPr lang="ru-RU" sz="1400" dirty="0" err="1" smtClean="0">
                <a:solidFill>
                  <a:srgbClr val="000000"/>
                </a:solidFill>
                <a:latin typeface="Arial Narrow" pitchFamily="34" charset="0"/>
              </a:rPr>
              <a:t>медорганизаций</a:t>
            </a: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: (9 поликлиник, 14 стационаров, 7  перинатальных центров)</a:t>
            </a:r>
          </a:p>
          <a:p>
            <a:pPr marL="179388" indent="-179388" defTabSz="912813" eaLnBrk="1" hangingPunct="1">
              <a:spcBef>
                <a:spcPct val="0"/>
              </a:spcBef>
            </a:pPr>
            <a:endParaRPr lang="ru-RU" sz="1400" b="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79388" indent="-179388" defTabSz="912813" eaLnBrk="1" hangingPunct="1"/>
            <a:endParaRPr lang="en-US" dirty="0" smtClean="0">
              <a:solidFill>
                <a:srgbClr val="BFBFBF"/>
              </a:solidFill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712884" y="1417311"/>
            <a:ext cx="6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1087438" eaLnBrk="1" hangingPunct="1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</a:rPr>
              <a:t>2017</a:t>
            </a:r>
            <a:endParaRPr lang="en-US" sz="2400">
              <a:solidFill>
                <a:srgbClr val="00206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698848" y="1580784"/>
            <a:ext cx="2379973" cy="0"/>
          </a:xfrm>
          <a:prstGeom prst="line">
            <a:avLst/>
          </a:prstGeom>
          <a:ln w="19050" cap="rnd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70040" y="2511174"/>
            <a:ext cx="3342123" cy="455415"/>
            <a:chOff x="625692" y="1897273"/>
            <a:chExt cx="2506133" cy="341178"/>
          </a:xfrm>
        </p:grpSpPr>
        <p:sp>
          <p:nvSpPr>
            <p:cNvPr id="74785" name="Footer Text"/>
            <p:cNvSpPr txBox="1">
              <a:spLocks noChangeArrowheads="1"/>
            </p:cNvSpPr>
            <p:nvPr/>
          </p:nvSpPr>
          <p:spPr bwMode="auto">
            <a:xfrm>
              <a:off x="625692" y="2099986"/>
              <a:ext cx="2506133" cy="13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27138" eaLnBrk="1" hangingPunct="1"/>
              <a:r>
                <a:rPr lang="en-US" sz="1200" b="0">
                  <a:solidFill>
                    <a:srgbClr val="7F7F7F"/>
                  </a:solidFill>
                </a:rPr>
                <a:t>.</a:t>
              </a:r>
            </a:p>
          </p:txBody>
        </p:sp>
        <p:sp>
          <p:nvSpPr>
            <p:cNvPr id="74786" name="TextBox 30"/>
            <p:cNvSpPr txBox="1">
              <a:spLocks noChangeArrowheads="1"/>
            </p:cNvSpPr>
            <p:nvPr/>
          </p:nvSpPr>
          <p:spPr bwMode="auto">
            <a:xfrm>
              <a:off x="625692" y="1897273"/>
              <a:ext cx="49" cy="16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1227138" eaLnBrk="1" hangingPunct="1"/>
              <a:endParaRPr lang="en-US" sz="1400">
                <a:solidFill>
                  <a:srgbClr val="0476BF"/>
                </a:solidFill>
              </a:endParaRPr>
            </a:p>
          </p:txBody>
        </p:sp>
      </p:grpSp>
      <p:sp>
        <p:nvSpPr>
          <p:cNvPr id="34" name="Text Placeholder 3"/>
          <p:cNvSpPr txBox="1">
            <a:spLocks/>
          </p:cNvSpPr>
          <p:nvPr/>
        </p:nvSpPr>
        <p:spPr bwMode="auto">
          <a:xfrm>
            <a:off x="4443992" y="1428419"/>
            <a:ext cx="6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1087438" eaLnBrk="1" hangingPunct="1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</a:rPr>
              <a:t>2018</a:t>
            </a:r>
            <a:endParaRPr lang="en-US" sz="2400">
              <a:solidFill>
                <a:srgbClr val="00206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88651" y="1571261"/>
            <a:ext cx="2381560" cy="0"/>
          </a:xfrm>
          <a:prstGeom prst="line">
            <a:avLst/>
          </a:prstGeom>
          <a:ln w="19050" cap="rnd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407631" y="2511174"/>
            <a:ext cx="3340535" cy="455415"/>
            <a:chOff x="625692" y="1897273"/>
            <a:chExt cx="2506133" cy="341178"/>
          </a:xfrm>
        </p:grpSpPr>
        <p:sp>
          <p:nvSpPr>
            <p:cNvPr id="74783" name="Footer Text"/>
            <p:cNvSpPr txBox="1">
              <a:spLocks noChangeArrowheads="1"/>
            </p:cNvSpPr>
            <p:nvPr/>
          </p:nvSpPr>
          <p:spPr bwMode="auto">
            <a:xfrm>
              <a:off x="625692" y="2099986"/>
              <a:ext cx="2506133" cy="138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1227138" eaLnBrk="1" hangingPunct="1"/>
              <a:r>
                <a:rPr lang="en-US" sz="1200" b="0">
                  <a:solidFill>
                    <a:srgbClr val="7F7F7F"/>
                  </a:solidFill>
                </a:rPr>
                <a:t>.</a:t>
              </a:r>
            </a:p>
          </p:txBody>
        </p:sp>
        <p:sp>
          <p:nvSpPr>
            <p:cNvPr id="74784" name="TextBox 37"/>
            <p:cNvSpPr txBox="1">
              <a:spLocks noChangeArrowheads="1"/>
            </p:cNvSpPr>
            <p:nvPr/>
          </p:nvSpPr>
          <p:spPr bwMode="auto">
            <a:xfrm>
              <a:off x="625692" y="1897273"/>
              <a:ext cx="49" cy="16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defTabSz="1227138" eaLnBrk="1" hangingPunct="1"/>
              <a:endParaRPr lang="en-US" sz="1400">
                <a:solidFill>
                  <a:srgbClr val="0E5A8B"/>
                </a:solidFill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 bwMode="auto">
          <a:xfrm>
            <a:off x="7989341" y="1403025"/>
            <a:ext cx="621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1087438" eaLnBrk="1" hangingPunct="1">
              <a:spcBef>
                <a:spcPct val="20000"/>
              </a:spcBef>
            </a:pPr>
            <a:r>
              <a:rPr lang="ru-RU" sz="2400">
                <a:solidFill>
                  <a:srgbClr val="002060"/>
                </a:solidFill>
              </a:rPr>
              <a:t>2019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74763" name="Footer Text"/>
          <p:cNvSpPr txBox="1">
            <a:spLocks noChangeArrowheads="1"/>
          </p:cNvSpPr>
          <p:nvPr/>
        </p:nvSpPr>
        <p:spPr bwMode="auto">
          <a:xfrm>
            <a:off x="8048144" y="1883929"/>
            <a:ext cx="33405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defTabSz="1227138" eaLnBrk="1" hangingPunct="1"/>
            <a:r>
              <a:rPr lang="ru-RU" sz="1200" b="0">
                <a:latin typeface="Calibri" pitchFamily="34" charset="0"/>
                <a:cs typeface="Times New Roman" pitchFamily="18" charset="0"/>
              </a:rPr>
              <a:t>Утверждение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>оргструктуры и штатного расписания  </a:t>
            </a:r>
            <a:r>
              <a:rPr lang="ru-RU" sz="1200" b="0">
                <a:latin typeface="Calibri" pitchFamily="34" charset="0"/>
                <a:cs typeface="Times New Roman" pitchFamily="18" charset="0"/>
              </a:rPr>
              <a:t>введением ставок «медсестер расширенной практики» в пилотных МО</a:t>
            </a:r>
            <a:endParaRPr lang="en-US" sz="1200" b="0">
              <a:solidFill>
                <a:srgbClr val="7F7F7F"/>
              </a:solidFill>
            </a:endParaRPr>
          </a:p>
        </p:txBody>
      </p:sp>
      <p:sp>
        <p:nvSpPr>
          <p:cNvPr id="74764" name="Footer Text"/>
          <p:cNvSpPr txBox="1">
            <a:spLocks noChangeArrowheads="1"/>
          </p:cNvSpPr>
          <p:nvPr/>
        </p:nvSpPr>
        <p:spPr bwMode="auto">
          <a:xfrm>
            <a:off x="8095717" y="4085280"/>
            <a:ext cx="33421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tabLst>
                <a:tab pos="455613" algn="l"/>
              </a:tabLst>
            </a:pPr>
            <a:r>
              <a:rPr lang="ru-RU" sz="120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Независимая сестринская документация </a:t>
            </a:r>
            <a:r>
              <a:rPr lang="ru-RU" sz="1200" b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по всему функционалу медсестры расширенной практики в организациях ПМСП, стационаров и информатизация процесса (МИС)</a:t>
            </a:r>
            <a:endParaRPr lang="ru-RU" sz="1000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8832415" y="1556978"/>
            <a:ext cx="2722916" cy="23806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6" name="Прямоугольник 2"/>
          <p:cNvSpPr>
            <a:spLocks noChangeArrowheads="1"/>
          </p:cNvSpPr>
          <p:nvPr/>
        </p:nvSpPr>
        <p:spPr bwMode="auto">
          <a:xfrm>
            <a:off x="739873" y="1763310"/>
            <a:ext cx="3167475" cy="7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 algn="just"/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Определены </a:t>
            </a:r>
            <a:r>
              <a:rPr lang="ru-RU" sz="1400" dirty="0">
                <a:latin typeface="Calibri" pitchFamily="34" charset="0"/>
                <a:ea typeface="FontAwesome"/>
                <a:cs typeface="FontAwesome"/>
              </a:rPr>
              <a:t>области и объема </a:t>
            </a:r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профессиональной практики медсестер (11</a:t>
            </a:r>
            <a:r>
              <a:rPr lang="ru-RU" sz="1400" dirty="0">
                <a:latin typeface="Calibri" pitchFamily="34" charset="0"/>
                <a:ea typeface="FontAwesome"/>
                <a:cs typeface="FontAwesome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7" name="Прямоугольник 4"/>
          <p:cNvSpPr>
            <a:spLocks noChangeArrowheads="1"/>
          </p:cNvSpPr>
          <p:nvPr/>
        </p:nvSpPr>
        <p:spPr bwMode="auto">
          <a:xfrm>
            <a:off x="814520" y="2635638"/>
            <a:ext cx="3167475" cy="116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 algn="just"/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Определены </a:t>
            </a:r>
            <a:r>
              <a:rPr lang="ru-RU" sz="1400" dirty="0">
                <a:latin typeface="Calibri" pitchFamily="34" charset="0"/>
                <a:ea typeface="FontAwesome"/>
                <a:cs typeface="FontAwesome"/>
              </a:rPr>
              <a:t>концептуальные модели </a:t>
            </a:r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организации сестринской службы в МО </a:t>
            </a:r>
            <a:endParaRPr lang="ru-RU" sz="1400" b="0" dirty="0" smtClean="0">
              <a:latin typeface="Calibri" pitchFamily="34" charset="0"/>
              <a:ea typeface="FontAwesome"/>
              <a:cs typeface="FontAwesome"/>
            </a:endParaRPr>
          </a:p>
          <a:p>
            <a:pPr algn="just"/>
            <a:r>
              <a:rPr lang="ru-RU" sz="1400" b="0" dirty="0" smtClean="0">
                <a:latin typeface="Calibri" pitchFamily="34" charset="0"/>
                <a:ea typeface="FontAwesome"/>
                <a:cs typeface="FontAwesome"/>
              </a:rPr>
              <a:t>(</a:t>
            </a:r>
            <a:r>
              <a:rPr lang="kk-KZ" sz="1400" b="0" dirty="0" smtClean="0">
                <a:solidFill>
                  <a:srgbClr val="000000"/>
                </a:solidFill>
                <a:latin typeface="Calibri" pitchFamily="34" charset="0"/>
                <a:ea typeface="FontAwesome"/>
                <a:cs typeface="FontAwesome"/>
              </a:rPr>
              <a:t>Первичная </a:t>
            </a:r>
            <a:r>
              <a:rPr lang="kk-KZ" sz="1400" b="0" dirty="0">
                <a:solidFill>
                  <a:srgbClr val="000000"/>
                </a:solidFill>
                <a:latin typeface="Calibri" pitchFamily="34" charset="0"/>
                <a:ea typeface="FontAwesome"/>
                <a:cs typeface="FontAwesome"/>
              </a:rPr>
              <a:t>и Командная сестринская модель)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8" name="Прямоугольник 5"/>
          <p:cNvSpPr>
            <a:spLocks noChangeArrowheads="1"/>
          </p:cNvSpPr>
          <p:nvPr/>
        </p:nvSpPr>
        <p:spPr bwMode="auto">
          <a:xfrm>
            <a:off x="758568" y="4051254"/>
            <a:ext cx="3059511" cy="7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 algn="just"/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Определена </a:t>
            </a:r>
            <a:r>
              <a:rPr lang="ru-RU" sz="1400" dirty="0">
                <a:latin typeface="Calibri" pitchFamily="34" charset="0"/>
                <a:ea typeface="FontAwesome"/>
                <a:cs typeface="FontAwesome"/>
              </a:rPr>
              <a:t>типовая модель (структура</a:t>
            </a:r>
            <a:r>
              <a:rPr lang="ru-RU" sz="1400" b="0" dirty="0">
                <a:latin typeface="Calibri" pitchFamily="34" charset="0"/>
                <a:ea typeface="FontAwesome"/>
                <a:cs typeface="FontAwesome"/>
              </a:rPr>
              <a:t>) организации сестринской службы в МО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9" name="Прямоугольник 6"/>
          <p:cNvSpPr>
            <a:spLocks noChangeArrowheads="1"/>
          </p:cNvSpPr>
          <p:nvPr/>
        </p:nvSpPr>
        <p:spPr bwMode="auto">
          <a:xfrm>
            <a:off x="4264583" y="1763309"/>
            <a:ext cx="3483428" cy="6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 algn="just"/>
            <a:r>
              <a:rPr lang="ru-RU" sz="1100" b="0">
                <a:latin typeface="Calibri" pitchFamily="34" charset="0"/>
                <a:ea typeface="FontAwesome"/>
                <a:cs typeface="FontAwesome"/>
              </a:rPr>
              <a:t>Штатное расписание должности медсестер расширенной практики, потребности для внедрения СОП и сестринских документации</a:t>
            </a:r>
            <a:endParaRPr lang="ru-RU" sz="1100" b="0"/>
          </a:p>
        </p:txBody>
      </p:sp>
      <p:sp>
        <p:nvSpPr>
          <p:cNvPr id="74770" name="Прямоугольник 47"/>
          <p:cNvSpPr>
            <a:spLocks noChangeArrowheads="1"/>
          </p:cNvSpPr>
          <p:nvPr/>
        </p:nvSpPr>
        <p:spPr bwMode="auto">
          <a:xfrm>
            <a:off x="4264736" y="2360184"/>
            <a:ext cx="3543761" cy="43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6" tIns="45653" rIns="91306" bIns="45653">
            <a:spAutoFit/>
          </a:bodyPr>
          <a:lstStyle/>
          <a:p>
            <a:pPr algn="just"/>
            <a:r>
              <a:rPr lang="ru-RU" sz="1100">
                <a:latin typeface="Calibri" pitchFamily="34" charset="0"/>
              </a:rPr>
              <a:t>Приказ МЗ РК №43 </a:t>
            </a:r>
            <a:r>
              <a:rPr lang="ru-RU" sz="1100" b="0">
                <a:latin typeface="Calibri" pitchFamily="34" charset="0"/>
              </a:rPr>
              <a:t>О внесений изменений в приказы №775, 791, 1043 (регистрация в МЮ РК от 26.12.2018)</a:t>
            </a:r>
          </a:p>
        </p:txBody>
      </p:sp>
      <p:sp>
        <p:nvSpPr>
          <p:cNvPr id="74771" name="Прямоугольник 50"/>
          <p:cNvSpPr>
            <a:spLocks noChangeArrowheads="1"/>
          </p:cNvSpPr>
          <p:nvPr/>
        </p:nvSpPr>
        <p:spPr bwMode="auto">
          <a:xfrm>
            <a:off x="4320221" y="2837910"/>
            <a:ext cx="3539079" cy="7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/>
          <a:p>
            <a:pPr algn="just"/>
            <a:r>
              <a:rPr lang="ru-RU" sz="1100" b="0" dirty="0">
                <a:solidFill>
                  <a:srgbClr val="000000"/>
                </a:solidFill>
                <a:latin typeface="Calibri" pitchFamily="34" charset="0"/>
                <a:ea typeface="FontAwesome"/>
                <a:cs typeface="FontAwesome"/>
              </a:rPr>
              <a:t>Предложения по </a:t>
            </a:r>
            <a:r>
              <a:rPr lang="ru-RU" sz="1100" dirty="0">
                <a:solidFill>
                  <a:srgbClr val="000000"/>
                </a:solidFill>
                <a:latin typeface="Calibri" pitchFamily="34" charset="0"/>
                <a:ea typeface="FontAwesome"/>
                <a:cs typeface="FontAwesome"/>
              </a:rPr>
              <a:t>делегированию медсестре расширенной практики</a:t>
            </a:r>
            <a:r>
              <a:rPr lang="ru-RU" sz="1100" b="0" dirty="0">
                <a:solidFill>
                  <a:srgbClr val="000000"/>
                </a:solidFill>
                <a:latin typeface="Calibri" pitchFamily="34" charset="0"/>
                <a:ea typeface="FontAwesome"/>
                <a:cs typeface="FontAwesome"/>
              </a:rPr>
              <a:t>  функциональных обязанностей (32) врача, ВОП, участкового терапевта и педиатра, специалиста ЗОЖ </a:t>
            </a:r>
            <a:endParaRPr lang="ru-RU" sz="1100" b="0" dirty="0">
              <a:latin typeface="Calibri" pitchFamily="34" charset="0"/>
            </a:endParaRPr>
          </a:p>
        </p:txBody>
      </p:sp>
      <p:sp>
        <p:nvSpPr>
          <p:cNvPr id="74772" name="Footer Text"/>
          <p:cNvSpPr txBox="1">
            <a:spLocks noChangeArrowheads="1"/>
          </p:cNvSpPr>
          <p:nvPr/>
        </p:nvSpPr>
        <p:spPr bwMode="auto">
          <a:xfrm>
            <a:off x="8062400" y="2598139"/>
            <a:ext cx="33405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defTabSz="1227138" eaLnBrk="1" hangingPunct="1"/>
            <a:r>
              <a:rPr lang="kk-KZ" sz="1200" b="0" dirty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Внедрение должности и штатные нормативы для </a:t>
            </a:r>
            <a:r>
              <a:rPr lang="kk-KZ" sz="1200" dirty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«медсестер расширенной практики</a:t>
            </a:r>
            <a:r>
              <a:rPr lang="ru-RU" sz="1200" dirty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» </a:t>
            </a:r>
            <a:r>
              <a:rPr lang="ru-RU" sz="1200" b="0" dirty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для внедрения патронажной службы, ПУЗ, триаж, делегированным от врача </a:t>
            </a:r>
            <a:r>
              <a:rPr lang="ru-RU" sz="1200" b="0" dirty="0" smtClean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функциям</a:t>
            </a:r>
          </a:p>
          <a:p>
            <a:pPr algn="just" defTabSz="1227138" eaLnBrk="1" hangingPunct="1"/>
            <a:endParaRPr lang="ru-RU" sz="1000" b="0" dirty="0">
              <a:latin typeface="Times New Roman" pitchFamily="18" charset="0"/>
              <a:cs typeface="Times New Roman" pitchFamily="18" charset="0"/>
            </a:endParaRPr>
          </a:p>
          <a:p>
            <a:pPr algn="just" defTabSz="1227138" eaLnBrk="1" hangingPunct="1"/>
            <a:endParaRPr lang="en-US" sz="1200" b="0" dirty="0">
              <a:solidFill>
                <a:srgbClr val="7F7F7F"/>
              </a:solidFill>
            </a:endParaRPr>
          </a:p>
        </p:txBody>
      </p:sp>
      <p:sp>
        <p:nvSpPr>
          <p:cNvPr id="74773" name="Footer Text"/>
          <p:cNvSpPr txBox="1">
            <a:spLocks noChangeArrowheads="1"/>
          </p:cNvSpPr>
          <p:nvPr/>
        </p:nvSpPr>
        <p:spPr bwMode="auto">
          <a:xfrm>
            <a:off x="8086312" y="3421858"/>
            <a:ext cx="33405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 defTabSz="1227138" eaLnBrk="1" hangingPunct="1"/>
            <a:r>
              <a:rPr lang="ru-RU" sz="1200" b="0">
                <a:latin typeface="Calibri" pitchFamily="34" charset="0"/>
              </a:rPr>
              <a:t>Разработка 5 клинических сестринских руководств,  СОП: по Триаж и ОАРИТ – 20; Внедрение СОП: по патронажу – 21, ПУЗ – 9</a:t>
            </a:r>
            <a:endParaRPr lang="en-US" sz="1200" b="0">
              <a:latin typeface="Calibri" pitchFamily="34" charset="0"/>
            </a:endParaRPr>
          </a:p>
        </p:txBody>
      </p:sp>
      <p:sp>
        <p:nvSpPr>
          <p:cNvPr id="74774" name="Прямоугольник 54"/>
          <p:cNvSpPr>
            <a:spLocks noChangeArrowheads="1"/>
          </p:cNvSpPr>
          <p:nvPr/>
        </p:nvSpPr>
        <p:spPr bwMode="auto">
          <a:xfrm>
            <a:off x="4301413" y="3618667"/>
            <a:ext cx="3557739" cy="44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/>
          <a:p>
            <a:pPr algn="just"/>
            <a:r>
              <a:rPr lang="ru-RU" sz="1100" b="0" dirty="0">
                <a:latin typeface="Calibri" pitchFamily="34" charset="0"/>
              </a:rPr>
              <a:t>Разработка 4 </a:t>
            </a:r>
            <a:r>
              <a:rPr lang="ru-RU" sz="1200" b="0" dirty="0">
                <a:latin typeface="Calibri" pitchFamily="34" charset="0"/>
              </a:rPr>
              <a:t>клинических</a:t>
            </a:r>
            <a:r>
              <a:rPr lang="ru-RU" sz="1100" b="0" dirty="0">
                <a:latin typeface="Calibri" pitchFamily="34" charset="0"/>
              </a:rPr>
              <a:t> сестринских руководств, 21 СОП по патронажу, 3 СОП по ПУЗ</a:t>
            </a:r>
          </a:p>
        </p:txBody>
      </p:sp>
      <p:sp>
        <p:nvSpPr>
          <p:cNvPr id="74775" name="Footer Text"/>
          <p:cNvSpPr txBox="1">
            <a:spLocks noChangeArrowheads="1"/>
          </p:cNvSpPr>
          <p:nvPr/>
        </p:nvSpPr>
        <p:spPr bwMode="auto">
          <a:xfrm>
            <a:off x="8144937" y="4999701"/>
            <a:ext cx="3342123" cy="3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tabLst>
                <a:tab pos="455613" algn="l"/>
              </a:tabLst>
            </a:pPr>
            <a:r>
              <a:rPr lang="ru-RU" sz="1200" b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Внедрение </a:t>
            </a:r>
            <a:r>
              <a:rPr lang="ru-RU" sz="120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индикаторов </a:t>
            </a:r>
            <a:r>
              <a:rPr lang="en-US" sz="120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KPI </a:t>
            </a:r>
            <a:r>
              <a:rPr lang="ru-RU" sz="120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(53)  </a:t>
            </a:r>
            <a:r>
              <a:rPr lang="ru-RU" sz="1200" b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по профилям пилотных медорганизаций</a:t>
            </a:r>
            <a:endParaRPr lang="ru-RU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76" name="Прямоугольник 73"/>
          <p:cNvSpPr>
            <a:spLocks noChangeArrowheads="1"/>
          </p:cNvSpPr>
          <p:nvPr/>
        </p:nvSpPr>
        <p:spPr bwMode="auto">
          <a:xfrm>
            <a:off x="4357397" y="4155113"/>
            <a:ext cx="3516043" cy="60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/>
          <a:p>
            <a:pPr algn="just"/>
            <a:r>
              <a:rPr lang="ru-RU" sz="1100" b="0" dirty="0">
                <a:latin typeface="Calibri" pitchFamily="34" charset="0"/>
              </a:rPr>
              <a:t>Обучено 90% (144) сотрудников пилотных поликлиник по патронажу, 18 кураторов патронажной службы, 62  медсестер по ПУЗ.</a:t>
            </a:r>
          </a:p>
        </p:txBody>
      </p:sp>
      <p:cxnSp>
        <p:nvCxnSpPr>
          <p:cNvPr id="75" name="Straight Connector 68"/>
          <p:cNvCxnSpPr/>
          <p:nvPr/>
        </p:nvCxnSpPr>
        <p:spPr>
          <a:xfrm>
            <a:off x="11644243" y="1734737"/>
            <a:ext cx="87324" cy="4485236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8"/>
          <p:cNvCxnSpPr/>
          <p:nvPr/>
        </p:nvCxnSpPr>
        <p:spPr>
          <a:xfrm flipH="1">
            <a:off x="8618229" y="6415190"/>
            <a:ext cx="293725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9" name="Прямоугольник 76"/>
          <p:cNvSpPr>
            <a:spLocks noChangeArrowheads="1"/>
          </p:cNvSpPr>
          <p:nvPr/>
        </p:nvSpPr>
        <p:spPr bwMode="auto">
          <a:xfrm>
            <a:off x="4394727" y="4767980"/>
            <a:ext cx="3478721" cy="8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3" rIns="91306" bIns="45653">
            <a:spAutoFit/>
          </a:bodyPr>
          <a:lstStyle/>
          <a:p>
            <a:pPr algn="just"/>
            <a:r>
              <a:rPr lang="ru-RU" sz="1200" b="0" dirty="0">
                <a:latin typeface="Calibri" pitchFamily="34" charset="0"/>
              </a:rPr>
              <a:t>Разработаны </a:t>
            </a:r>
            <a:r>
              <a:rPr lang="ru-RU" sz="1200" dirty="0">
                <a:latin typeface="Calibri" pitchFamily="34" charset="0"/>
              </a:rPr>
              <a:t>ключевые индикаторы оценки </a:t>
            </a:r>
            <a:r>
              <a:rPr lang="ru-RU" sz="1200" b="0" dirty="0">
                <a:latin typeface="Calibri" pitchFamily="34" charset="0"/>
              </a:rPr>
              <a:t>деятельности  сестринской службы в рамках внедрения модели управления сестринской службы</a:t>
            </a:r>
          </a:p>
        </p:txBody>
      </p:sp>
      <p:sp>
        <p:nvSpPr>
          <p:cNvPr id="74780" name="Footer Text"/>
          <p:cNvSpPr txBox="1">
            <a:spLocks noChangeArrowheads="1"/>
          </p:cNvSpPr>
          <p:nvPr/>
        </p:nvSpPr>
        <p:spPr bwMode="auto">
          <a:xfrm>
            <a:off x="8125924" y="5445454"/>
            <a:ext cx="33405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tabLst>
                <a:tab pos="455613" algn="l"/>
              </a:tabLst>
            </a:pPr>
            <a:r>
              <a:rPr lang="ru-RU" sz="1200" b="0">
                <a:solidFill>
                  <a:srgbClr val="000000"/>
                </a:solidFill>
                <a:latin typeface="Arial Narrow" pitchFamily="34" charset="0"/>
                <a:ea typeface="FontAwesome"/>
                <a:cs typeface="FontAwesome"/>
              </a:rPr>
              <a:t>Прогнозирование потребности в прикладных бакалаврах по патронажной службы и ПУЗ в поликлиниках, триаж, ОАРИТ в стационарах РК до 2025 года </a:t>
            </a:r>
            <a:endParaRPr lang="ru-RU" sz="1000" b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Straight Connector 68"/>
          <p:cNvCxnSpPr/>
          <p:nvPr/>
        </p:nvCxnSpPr>
        <p:spPr>
          <a:xfrm flipH="1">
            <a:off x="4482108" y="6389795"/>
            <a:ext cx="3429447" cy="0"/>
          </a:xfrm>
          <a:prstGeom prst="line">
            <a:avLst/>
          </a:prstGeom>
          <a:ln w="19050" cap="rnd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1626094" y="165833"/>
            <a:ext cx="566063" cy="421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1094" y="4898797"/>
            <a:ext cx="2957804" cy="1334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рамках Проекта ВБ 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2018 год - обучено на 24 мастер-классах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528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(медсестры, ППС вузов и колледжей, представители ассоциации, НПО)</a:t>
            </a:r>
          </a:p>
        </p:txBody>
      </p:sp>
      <p:sp>
        <p:nvSpPr>
          <p:cNvPr id="37" name="Номер слайда 2"/>
          <p:cNvSpPr txBox="1">
            <a:spLocks/>
          </p:cNvSpPr>
          <p:nvPr/>
        </p:nvSpPr>
        <p:spPr bwMode="auto">
          <a:xfrm>
            <a:off x="11483123" y="155001"/>
            <a:ext cx="647784" cy="44915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759755"/>
              </p:ext>
            </p:extLst>
          </p:nvPr>
        </p:nvGraphicFramePr>
        <p:xfrm>
          <a:off x="335455" y="288075"/>
          <a:ext cx="11521281" cy="630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PhD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kk-KZ" sz="1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сестринского дела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k-KZ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Развитие сестринской науки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Независимая профессиональная деятельность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7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Магистр</a:t>
                      </a:r>
                      <a:r>
                        <a:rPr lang="kk-KZ" sz="1400" baseline="0" dirty="0" smtClean="0">
                          <a:latin typeface="Arial Narrow" pitchFamily="34" charset="0"/>
                        </a:rPr>
                        <a:t> сестринского дела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Развитие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профессиональной сестринской деятельности;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Развитие сестринского образования и </a:t>
                      </a:r>
                      <a:r>
                        <a:rPr lang="kk-KZ" sz="1400" baseline="0" dirty="0" smtClean="0">
                          <a:latin typeface="Arial Narrow" pitchFamily="34" charset="0"/>
                        </a:rPr>
                        <a:t>исследований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.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Независимая профессиональная деятельность</a:t>
                      </a:r>
                    </a:p>
                  </a:txBody>
                  <a:tcPr marL="121920" marR="12192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6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Академический бакалавр  сестринского дела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="1" u="sng" dirty="0" smtClean="0">
                          <a:latin typeface="Arial Narrow" pitchFamily="34" charset="0"/>
                        </a:rPr>
                        <a:t>Профессиональная сестринская деятельность</a:t>
                      </a: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:</a:t>
                      </a:r>
                    </a:p>
                    <a:p>
                      <a:pPr marL="465137" indent="-285750">
                        <a:buFont typeface="Symbol" pitchFamily="18" charset="2"/>
                        <a:buChar char="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Независимый сестринский процесс  -сестринская оценка, сестринский диагноз, сестринские технологии и вмешательства;</a:t>
                      </a:r>
                    </a:p>
                    <a:p>
                      <a:pPr marL="465137" indent="-285750">
                        <a:buFont typeface="Symbol" pitchFamily="18" charset="2"/>
                        <a:buChar char="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Сестринские технологии по укреплению здоровья и профилактике заболеваний, расширению возможностей клиентов;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Делегированные от врача расширенные функции;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Доказательные сестринские руководства;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Организационные политики и менеджмент.</a:t>
                      </a: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latin typeface="Arial Narrow" pitchFamily="34" charset="0"/>
                        </a:rPr>
                        <a:t>Независимая профессиональная деятельность</a:t>
                      </a: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5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Прикладной бакалавр сестринского</a:t>
                      </a:r>
                      <a:r>
                        <a:rPr lang="kk-KZ" sz="1400" baseline="0" dirty="0" smtClean="0">
                          <a:latin typeface="Arial Narrow" pitchFamily="34" charset="0"/>
                        </a:rPr>
                        <a:t> дела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="1" u="sng" dirty="0" smtClean="0">
                          <a:latin typeface="Arial Narrow" pitchFamily="34" charset="0"/>
                        </a:rPr>
                        <a:t>Профессиональная сестринская деятельность</a:t>
                      </a: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:</a:t>
                      </a:r>
                    </a:p>
                    <a:p>
                      <a:pPr marL="465137" indent="-285750">
                        <a:buFont typeface="Symbol" pitchFamily="18" charset="2"/>
                        <a:buChar char="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Независимый сестринский процесс  - сестринская оценка, сестринский диагноз, сестринские технологии и вмешательства;</a:t>
                      </a:r>
                    </a:p>
                    <a:p>
                      <a:pPr marL="465137" indent="-285750">
                        <a:buFont typeface="Symbol" pitchFamily="18" charset="2"/>
                        <a:buChar char="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Сестринские технологии по укреплению здоровья и профилактике заболеваний, расширению возможностей клиентов;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="1" u="sng" baseline="0" dirty="0" smtClean="0">
                          <a:latin typeface="Arial Narrow" pitchFamily="34" charset="0"/>
                        </a:rPr>
                        <a:t>Делегированные от врача расширенные функции.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Менеджмент на уровне старшей медсестры.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u="sng" dirty="0" smtClean="0">
                          <a:latin typeface="Arial Narrow" pitchFamily="34" charset="0"/>
                        </a:rPr>
                        <a:t>Независимая профессиональная деятельность</a:t>
                      </a:r>
                      <a:endParaRPr lang="ru-RU" sz="1400" b="1" u="sng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4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Медсестра ТиПО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Arial Narrow" pitchFamily="34" charset="0"/>
                        </a:rPr>
                        <a:t>Инъекции,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манипуляции, диагностические и лечебные процедуры по назначению врача;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 Narrow" pitchFamily="34" charset="0"/>
                        </a:rPr>
                        <a:t>Сестринский уход согласно плану сестринских вмешательств по назначению прикладного/ академического бакалавра сестринского дела.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 Narrow" pitchFamily="34" charset="0"/>
                        </a:rPr>
                        <a:t>Супервизия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врача и прикладного/ академического бакалавра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3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latin typeface="Arial Narrow" pitchFamily="34" charset="0"/>
                        </a:rPr>
                        <a:t>Младшая медсестра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Личная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гигиена, кормление, транспортировка пациента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Arial Narrow" pitchFamily="34" charset="0"/>
                        </a:rPr>
                        <a:t>Супервизия</a:t>
                      </a:r>
                      <a:r>
                        <a:rPr lang="ru-RU" sz="1400" dirty="0" smtClean="0">
                          <a:latin typeface="Arial Narrow" pitchFamily="34" charset="0"/>
                        </a:rPr>
                        <a:t> медсестры </a:t>
                      </a:r>
                      <a:r>
                        <a:rPr lang="ru-RU" sz="1400" dirty="0" err="1" smtClean="0">
                          <a:latin typeface="Arial Narrow" pitchFamily="34" charset="0"/>
                        </a:rPr>
                        <a:t>ТиПО</a:t>
                      </a:r>
                      <a:endParaRPr lang="ru-RU" sz="1400" dirty="0"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11691257" y="114049"/>
            <a:ext cx="439651" cy="38384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79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Предпринимаемые  меры в Республике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1" y="1266453"/>
            <a:ext cx="2688299" cy="4896544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endParaRPr lang="ru-RU" sz="105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Внедрение</a:t>
            </a: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модели сестринской службы в организациях практического</a:t>
            </a:r>
            <a:b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здравоохранения – клинических базах высших медицинских колледжей РК</a:t>
            </a: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Внедрение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системы «предварительного» закрепления обучающихся 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МОО по СД в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МО 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регионов.</a:t>
            </a: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Введение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в ВУЗах должности «координатор по организации образовательного процесса подготовки специалистов сестринского дела». </a:t>
            </a: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Определение </a:t>
            </a:r>
            <a:r>
              <a:rPr lang="ru-RU" sz="105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медколледжей</a:t>
            </a:r>
            <a:r>
              <a:rPr lang="ru-RU" sz="105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функционирующих в качестве центра лучших практик в сфере подготовки специалистов СД </a:t>
            </a:r>
            <a:endParaRPr lang="ru-RU" sz="105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Обучение за счет РБ </a:t>
            </a:r>
            <a:r>
              <a:rPr lang="ru-RU" sz="1050" b="1" dirty="0">
                <a:solidFill>
                  <a:srgbClr val="002060"/>
                </a:solidFill>
                <a:latin typeface="Times New Roman"/>
                <a:ea typeface="Times New Roman"/>
              </a:rPr>
              <a:t>(005 БП</a:t>
            </a:r>
            <a:r>
              <a:rPr lang="ru-RU" sz="105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):</a:t>
            </a:r>
          </a:p>
          <a:p>
            <a:pPr marL="228600" indent="-2286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Стажировки и 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тренинги по 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СД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и образованию за рубежом 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(в том числе через </a:t>
            </a:r>
            <a:r>
              <a:rPr lang="ru-RU" sz="105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Болашак</a:t>
            </a: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</a:p>
          <a:p>
            <a:pPr marL="228600" indent="-2286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Обучение по патронажу (УПМПС) и ПУЗ</a:t>
            </a:r>
          </a:p>
          <a:p>
            <a:pPr marL="228600" indent="-2286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Повышение квалификации ППС этике и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коммуникативных навыков </a:t>
            </a:r>
          </a:p>
          <a:p>
            <a:pPr marL="228600" indent="-228600" algn="just">
              <a:spcAft>
                <a:spcPts val="0"/>
              </a:spcAft>
              <a:buFont typeface="Wingdings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Привлечение </a:t>
            </a:r>
            <a:r>
              <a:rPr lang="kk-KZ" sz="1050" dirty="0">
                <a:solidFill>
                  <a:srgbClr val="002060"/>
                </a:solidFill>
                <a:latin typeface="Times New Roman"/>
                <a:ea typeface="Times New Roman"/>
              </a:rPr>
              <a:t>международных </a:t>
            </a:r>
            <a:r>
              <a:rPr lang="ru-RU" sz="1050" dirty="0">
                <a:solidFill>
                  <a:srgbClr val="002060"/>
                </a:solidFill>
                <a:latin typeface="Times New Roman"/>
                <a:ea typeface="Times New Roman"/>
              </a:rPr>
              <a:t>специалистов со степенью </a:t>
            </a:r>
            <a:r>
              <a:rPr lang="en-US" sz="1050" dirty="0">
                <a:solidFill>
                  <a:srgbClr val="002060"/>
                </a:solidFill>
                <a:latin typeface="Times New Roman"/>
                <a:ea typeface="Times New Roman"/>
              </a:rPr>
              <a:t>PhD</a:t>
            </a:r>
            <a:r>
              <a:rPr lang="kk-KZ" sz="105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kk-KZ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СД </a:t>
            </a:r>
            <a:r>
              <a:rPr lang="kk-KZ" sz="1050" dirty="0">
                <a:solidFill>
                  <a:srgbClr val="002060"/>
                </a:solidFill>
                <a:latin typeface="Times New Roman"/>
                <a:ea typeface="Times New Roman"/>
              </a:rPr>
              <a:t>для реализации </a:t>
            </a:r>
            <a:r>
              <a:rPr lang="kk-KZ" sz="105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ОП </a:t>
            </a:r>
            <a:r>
              <a:rPr lang="en-US" sz="1050" dirty="0">
                <a:solidFill>
                  <a:srgbClr val="002060"/>
                </a:solidFill>
                <a:latin typeface="Times New Roman"/>
                <a:ea typeface="Times New Roman"/>
              </a:rPr>
              <a:t>PhD</a:t>
            </a:r>
            <a:r>
              <a:rPr lang="kk-KZ" sz="1050" dirty="0">
                <a:solidFill>
                  <a:srgbClr val="002060"/>
                </a:solidFill>
                <a:latin typeface="Times New Roman"/>
                <a:ea typeface="Times New Roman"/>
              </a:rPr>
              <a:t> на базе университетов РК </a:t>
            </a:r>
            <a:endParaRPr lang="ru-RU" sz="105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4165" y="1268760"/>
            <a:ext cx="2704363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11430" indent="-22860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Ежегодная оценка медицинских колледжей</a:t>
            </a:r>
          </a:p>
          <a:p>
            <a:pPr marL="228600" marR="11430" indent="-22860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28600" marR="11430" indent="-22860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Проведение конкурса  среди МК, ВМК, ВУЗов «Передовой опыт  МОО в подготовке медсестер»</a:t>
            </a:r>
          </a:p>
          <a:p>
            <a:pPr marL="228600" marR="11430" indent="-22860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228600" marR="11430" indent="-228600" algn="just">
              <a:buFont typeface="Wingdings" pitchFamily="2" charset="2"/>
              <a:buChar char="§"/>
            </a:pPr>
            <a:r>
              <a:rPr lang="ru-RU" sz="1200" b="1" dirty="0">
                <a:solidFill>
                  <a:srgbClr val="002060"/>
                </a:solidFill>
                <a:latin typeface="Times New Roman"/>
                <a:ea typeface="Times New Roman"/>
              </a:rPr>
              <a:t>Реализация пилотного проекта по внедрению новой системы управления сестринской службой в </a:t>
            </a:r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7 регионах РК</a:t>
            </a:r>
          </a:p>
          <a:p>
            <a:pPr marL="228600" marR="11430" indent="-228600" algn="just">
              <a:buFont typeface="Wingdings" pitchFamily="2" charset="2"/>
              <a:buChar char="§"/>
            </a:pPr>
            <a:endParaRPr lang="ru-RU" sz="12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28600" marR="11430" indent="-228600" algn="just">
              <a:buFont typeface="Wingdings" pitchFamily="2" charset="2"/>
              <a:buChar char="§"/>
            </a:pP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Пересмотр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ОП подготовки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специалистов </a:t>
            </a:r>
            <a:r>
              <a:rPr lang="ru-RU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ТиПО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послесреднего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высшего образования в соответствии с ЕД и требованиями МОН РК</a:t>
            </a:r>
          </a:p>
          <a:p>
            <a:pPr marL="228600" marR="11430" indent="-22860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28600" marR="11430" indent="-22860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Разработка программ ПК:</a:t>
            </a:r>
          </a:p>
          <a:p>
            <a:pPr marL="171450" marR="1143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71450" marR="11430" indent="-171450"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«Преподаватель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сестринского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дела»</a:t>
            </a:r>
          </a:p>
          <a:p>
            <a:pPr marL="171450" marR="11430" indent="-171450"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Доказательная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сестринская практика и исследования в СД»</a:t>
            </a:r>
            <a:endParaRPr lang="ru-RU" sz="1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28600" marR="11430" indent="-228600" algn="just">
              <a:lnSpc>
                <a:spcPct val="90000"/>
              </a:lnSpc>
              <a:spcAft>
                <a:spcPts val="1000"/>
              </a:spcAft>
              <a:buFont typeface="Wingdings" pitchFamily="2" charset="2"/>
              <a:buChar char="§"/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4352" y="1268760"/>
            <a:ext cx="2686717" cy="484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ДК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Мониторинг и поддержка программы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академического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прикладного бакалавриата в ВУЗах и ВМК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руководства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ВМК по методологической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помощи в вопросах академической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управленческой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руководства по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клинической практике для ВМК и ВУЗов (АБ,ПБ)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Положение </a:t>
            </a:r>
            <a:r>
              <a:rPr lang="ru-RU" sz="1200" spc="1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 </a:t>
            </a:r>
            <a:r>
              <a:rPr lang="ru-RU" sz="1200" spc="1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клинических </a:t>
            </a:r>
            <a:r>
              <a:rPr lang="ru-RU" sz="1200" spc="1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базах МК, ВМК, ВУЗов  и требования к ним (до 18.03.19)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spc="1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Анализ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эффективности реформы сестринской службы 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1" y="548680"/>
            <a:ext cx="2688299" cy="42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карта МЗ РК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1328" y="548680"/>
            <a:ext cx="2794992" cy="42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Национальный проект ВБ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2019-2020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64352" y="548680"/>
            <a:ext cx="2598333" cy="42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ТЗ РЦРЗ на 2019 год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1237" y="548680"/>
            <a:ext cx="2757563" cy="557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ВБ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Стратегическое партнерств</a:t>
            </a:r>
            <a:r>
              <a:rPr lang="ru-RU" sz="1100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2018-2020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1692" y="1268760"/>
            <a:ext cx="2727109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AutoNum type="arabicPeriod"/>
            </a:pPr>
            <a:endParaRPr lang="ru-RU" sz="1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endParaRPr lang="ru-RU" sz="1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2018 год - обучено на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24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мастер-классах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528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чел.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обучающих семинаров в поддержку программ развития 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медсестер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пилотных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 по делегированным функциям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Мониторинг и поддержка разработки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стандартов услуг 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ССД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Создание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единого информационного портала для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МОО (в рамках проекта 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ProInCa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b="1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тренеров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подготовке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менторов-медсестер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по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двух-дипломной Казахско-Финской магистратуры по специальности сестринское дело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26085" y="0"/>
            <a:ext cx="566063" cy="421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11511643" y="1"/>
            <a:ext cx="619265" cy="49789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1317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684326" y="274576"/>
            <a:ext cx="10782996" cy="419003"/>
          </a:xfrm>
          <a:noFill/>
          <a:ln>
            <a:solidFill>
              <a:srgbClr val="00B0F0"/>
            </a:solidFill>
            <a:prstDash val="sysDash"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сестринского дела в РК</a:t>
            </a:r>
          </a:p>
        </p:txBody>
      </p:sp>
      <p:sp>
        <p:nvSpPr>
          <p:cNvPr id="84995" name="Объект 3"/>
          <p:cNvSpPr>
            <a:spLocks noGrp="1"/>
          </p:cNvSpPr>
          <p:nvPr>
            <p:ph sz="half" idx="2"/>
          </p:nvPr>
        </p:nvSpPr>
        <p:spPr>
          <a:xfrm>
            <a:off x="609682" y="838008"/>
            <a:ext cx="10959940" cy="5902546"/>
          </a:xfrm>
        </p:spPr>
        <p:txBody>
          <a:bodyPr/>
          <a:lstStyle/>
          <a:p>
            <a:pPr>
              <a:buNone/>
            </a:pPr>
            <a:endParaRPr lang="tr-TR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09127" y="923731"/>
            <a:ext cx="5150497" cy="1129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3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Признание значительной роли специалистов сестринского медсестер </a:t>
            </a:r>
            <a:r>
              <a:rPr lang="ru-RU" sz="13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в рамках ПМСП </a:t>
            </a:r>
            <a:r>
              <a:rPr lang="ru-RU" sz="13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 развития самоконтроля пациентов с повышением солидарной ответственности населения за свое здоровье</a:t>
            </a:r>
            <a:endParaRPr lang="ru-RU" sz="13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747" y="4400301"/>
            <a:ext cx="5001208" cy="896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Функционирование эффективной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клинической практики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в медицинских организациях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86409" y="5556117"/>
            <a:ext cx="5066523" cy="965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Увеличение количества </a:t>
            </a: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прикладных и академических бакалавров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по сестринскому делу в Республике с целью обеспечения наилучшей сестринской практики а РК</a:t>
            </a:r>
            <a:endParaRPr lang="ru-RU" sz="14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5111" y="2258010"/>
            <a:ext cx="5103844" cy="10926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kk-KZ" sz="14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Реороганизация сестринской службы</a:t>
            </a:r>
            <a:r>
              <a:rPr lang="kk-KZ" sz="1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гаправленной на увеличение доли сестринского персонала в структуре, повышение их правового и социального статуса</a:t>
            </a:r>
            <a:endParaRPr lang="kk-KZ" sz="14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55620" y="2360066"/>
            <a:ext cx="4933005" cy="925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Создание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</a:rPr>
              <a:t>научной основы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</a:rPr>
              <a:t> для укрепления сестринского образования и развития сестринского дела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84196" y="980848"/>
            <a:ext cx="4933005" cy="1080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Изменение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системы оценки знаний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, оценки качества, уровня профессиональной компетенции и допуска к профессиональной деятельности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8417" y="3467892"/>
            <a:ext cx="5038531" cy="7491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Создание Центра совершенствования сестринского дела.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Повышение потенциала 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преподавателей </a:t>
            </a:r>
            <a:r>
              <a:rPr lang="ru-RU" sz="14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сестринского дела</a:t>
            </a:r>
            <a:endParaRPr lang="ru-RU" sz="14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84196" y="5156829"/>
            <a:ext cx="4933005" cy="13189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Объединение усилия всех </a:t>
            </a: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неправительственных организаций,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аффилированных с развитием сестринского дела, для реализации реформы сестринского дела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55647" y="3645644"/>
            <a:ext cx="4869497" cy="10744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3" tIns="45686" rIns="91373" bIns="45686" anchor="ctr"/>
          <a:lstStyle/>
          <a:p>
            <a:pPr algn="just">
              <a:spcBef>
                <a:spcPct val="2000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Интеграция</a:t>
            </a:r>
            <a:r>
              <a:rPr lang="ru-RU" sz="14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 служб организации медицинской помощи (ПМСП, СОЗ, ОСМС и т.д.) для обеспечения поддержки развития сестринского дела в РК</a:t>
            </a: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 bwMode="auto">
          <a:xfrm>
            <a:off x="11661191" y="117448"/>
            <a:ext cx="530959" cy="405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123" tIns="45561" rIns="91123" bIns="45561" anchor="ctr"/>
          <a:lstStyle/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 bwMode="auto">
          <a:xfrm>
            <a:off x="11511643" y="0"/>
            <a:ext cx="680507" cy="522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81456"/>
            <a:ext cx="10515600" cy="61458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Рекомендации,  данные в рамках подготовки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Policy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Brief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«Внедрение новой модели управления сестринской службой в организациях здравоохранения для повышения эффективности деятельности специалистов сестринского дела и их вклада в охрану здоровья населения в РК»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7" name="Текст 2"/>
          <p:cNvSpPr>
            <a:spLocks noGrp="1"/>
          </p:cNvSpPr>
          <p:nvPr>
            <p:ph sz="half" idx="2"/>
          </p:nvPr>
        </p:nvSpPr>
        <p:spPr>
          <a:xfrm>
            <a:off x="270622" y="1931437"/>
            <a:ext cx="5505028" cy="4599992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Принятие на национальном уровне национальных доказательных сестринских руководств и стандартов сестринских услуг</a:t>
            </a:r>
            <a:endParaRPr lang="tr-TR" sz="14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Увеличение выделения грантов на подготовку медсестер расширенной практики (МРП) в рамках программ прикладного и академического бакалавриата, в т.ч. по ускоренным программам обучения (для работающих медицинских сестер)</a:t>
            </a:r>
            <a:endParaRPr lang="tr-TR" sz="14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Внедрение механизмов </a:t>
            </a:r>
            <a:r>
              <a:rPr lang="ru-RU" sz="14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прямой оплаты сестринских услуг </a:t>
            </a: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для обеспечения условий по развитию службы медсестер расширенной практики.</a:t>
            </a:r>
            <a:endParaRPr lang="tr-TR" sz="14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Обеспечение условий для </a:t>
            </a:r>
            <a:r>
              <a:rPr lang="ru-RU" sz="14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развития исследований в сестринском деле</a:t>
            </a: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, что позволит обеспечить внедрение наилучших доказательных практик сестринского дела в медицинских организациях страны.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Обеспечение совершенствования и гармонизации всех элементов ОРК  специалистов сестринского дела (трудовых функций, программ обучения, системы оценки) в соответствии с Европейскими директивами, включая принятие профессионального стандарта по специальности «Сестринское дело».</a:t>
            </a:r>
            <a:endParaRPr lang="tr-TR" sz="14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9504" y="1866123"/>
            <a:ext cx="555171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Внедрить в медицинских организациях регионов </a:t>
            </a:r>
            <a:r>
              <a:rPr lang="kk-KZ" sz="13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новой организационной структуры </a:t>
            </a: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(</a:t>
            </a: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на основе мировых практик управления сестринской службой), </a:t>
            </a: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основанной на </a:t>
            </a: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параллельных равноправных структурах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Определить потребность и ввести в штатное расписание </a:t>
            </a: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должности «</a:t>
            </a:r>
            <a:r>
              <a:rPr lang="kk-KZ" sz="13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медсестер расширенной практики»</a:t>
            </a: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для всех видов деятельности, включая делегированные от врача, требующих уровня образования  прикладного бакалавра и академического бакалавра </a:t>
            </a: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с учетом области и объема профессиональной практики</a:t>
            </a:r>
          </a:p>
          <a:p>
            <a:pPr lvl="0" algn="just">
              <a:buFont typeface="Wingdings" pitchFamily="2" charset="2"/>
              <a:buChar char="Ø"/>
            </a:pPr>
            <a:endParaRPr lang="tr-TR" sz="13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Обеспечить поэтапное увеличение доли МРП в общем количестве сестринских кадров в организациях  РК – на основе регулярного выделения грантов из средств местного бюджета на подготовку МРП, а также на переобучение работающих специалистов по сокращенным образовательным программам.</a:t>
            </a:r>
          </a:p>
          <a:p>
            <a:pPr lvl="0" algn="just"/>
            <a:endParaRPr lang="tr-TR" sz="13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Обеспечить условия для доступа специалистов сестринского дела в медицинских организациях к мировым базам данных по сестринскому делу (CINAHL </a:t>
            </a:r>
            <a:r>
              <a:rPr lang="kk-KZ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и др</a:t>
            </a:r>
            <a:r>
              <a:rPr lang="ru-RU" sz="1300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.)</a:t>
            </a:r>
            <a:endParaRPr lang="tr-TR" sz="1300" dirty="0" smtClean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604" y="1175657"/>
            <a:ext cx="5458407" cy="429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РК</a:t>
            </a:r>
            <a:endParaRPr lang="tr-T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4200" y="1197430"/>
            <a:ext cx="5393095" cy="416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здравоохранения областей и городов</a:t>
            </a:r>
            <a:endParaRPr lang="tr-TR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 bwMode="auto">
          <a:xfrm>
            <a:off x="11661191" y="117448"/>
            <a:ext cx="530959" cy="405066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1123" tIns="45561" rIns="91123" bIns="45561" anchor="ctr"/>
          <a:lstStyle/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 bwMode="auto">
          <a:xfrm>
            <a:off x="11511643" y="0"/>
            <a:ext cx="680507" cy="522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77" y="3767412"/>
            <a:ext cx="10515600" cy="1821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Байгожина Зауре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Алпановна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развития медицинского образования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РГП «Республиканский центр развития здравоохранения»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olai_02@inbox.ru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+77073456305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0148" y="2050017"/>
            <a:ext cx="590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tr-TR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285728"/>
            <a:ext cx="10972800" cy="127106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Проблемы</a:t>
            </a:r>
            <a:br>
              <a:rPr lang="ru-RU" sz="2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</a:br>
            <a:r>
              <a:rPr lang="tr-TR" sz="2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препятств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ующие</a:t>
            </a:r>
            <a:r>
              <a:rPr lang="tr-TR" sz="2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эффективному развитию и достижению целевых показателей в области развития сестринского дела в Республике</a:t>
            </a:r>
            <a:r>
              <a:rPr lang="tr-TR" sz="2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/>
            </a:r>
            <a:br>
              <a:rPr lang="tr-TR" sz="2000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</a:br>
            <a:endParaRPr lang="tr-TR" sz="2000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85932"/>
            <a:ext cx="10972800" cy="434023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Century Gothic" pitchFamily="34" charset="0"/>
                <a:ea typeface="Calibri"/>
                <a:cs typeface="Times New Roman"/>
              </a:rPr>
              <a:t>Не эффективная система управления сестринской службы в организациях практического здравоохранения </a:t>
            </a:r>
            <a:r>
              <a:rPr lang="ru-RU" sz="2400" dirty="0" smtClean="0">
                <a:latin typeface="Century Gothic" pitchFamily="34" charset="0"/>
                <a:ea typeface="Calibri"/>
                <a:cs typeface="Times New Roman"/>
              </a:rPr>
              <a:t>Республики</a:t>
            </a: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endParaRPr lang="ru-RU" sz="2400" dirty="0" smtClean="0">
              <a:latin typeface="Century Gothic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Century Gothic" pitchFamily="34" charset="0"/>
                <a:ea typeface="Calibri"/>
                <a:cs typeface="Times New Roman"/>
              </a:rPr>
              <a:t>Несоответствие </a:t>
            </a:r>
            <a:r>
              <a:rPr lang="ru-RU" sz="2400" dirty="0">
                <a:latin typeface="Century Gothic" pitchFamily="34" charset="0"/>
                <a:ea typeface="Calibri"/>
                <a:cs typeface="Times New Roman"/>
              </a:rPr>
              <a:t>функционирования системы сестринского образования, науки и практики Европейским директивам </a:t>
            </a:r>
            <a:endParaRPr lang="ru-RU" sz="2400" dirty="0" smtClean="0">
              <a:latin typeface="Century Gothic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endParaRPr lang="ru-RU" sz="2400" dirty="0" smtClean="0">
              <a:latin typeface="Century Gothic" pitchFamily="34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latin typeface="Century Gothic" pitchFamily="34" charset="0"/>
                <a:cs typeface="Times New Roman"/>
              </a:rPr>
              <a:t>Несовершенство </a:t>
            </a:r>
            <a:r>
              <a:rPr lang="ru-RU" sz="2400" dirty="0">
                <a:latin typeface="Century Gothic" pitchFamily="34" charset="0"/>
                <a:cs typeface="Times New Roman"/>
              </a:rPr>
              <a:t>нормативно-правовых актов, регулирующих деятельность медицинских сестер, не отвечающие потребностям современной сестринской </a:t>
            </a:r>
            <a:r>
              <a:rPr lang="ru-RU" sz="2400" dirty="0" smtClean="0">
                <a:latin typeface="Century Gothic" pitchFamily="34" charset="0"/>
                <a:cs typeface="Times New Roman"/>
              </a:rPr>
              <a:t>службой</a:t>
            </a:r>
            <a:endParaRPr lang="tr-TR" sz="2400" dirty="0">
              <a:latin typeface="Century Gothic" pitchFamily="34" charset="0"/>
            </a:endParaRP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 bwMode="auto">
          <a:xfrm>
            <a:off x="11606337" y="143266"/>
            <a:ext cx="585793" cy="3512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224523" y="1915299"/>
            <a:ext cx="11112172" cy="2292993"/>
            <a:chOff x="539552" y="1556792"/>
            <a:chExt cx="7992888" cy="3171800"/>
          </a:xfrm>
        </p:grpSpPr>
        <p:grpSp>
          <p:nvGrpSpPr>
            <p:cNvPr id="3" name="Группа 8"/>
            <p:cNvGrpSpPr>
              <a:grpSpLocks/>
            </p:cNvGrpSpPr>
            <p:nvPr/>
          </p:nvGrpSpPr>
          <p:grpSpPr bwMode="auto">
            <a:xfrm>
              <a:off x="2627784" y="1559967"/>
              <a:ext cx="3759961" cy="3168625"/>
              <a:chOff x="2339751" y="3068687"/>
              <a:chExt cx="3902659" cy="316862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340263" y="3068687"/>
                <a:ext cx="3902147" cy="31686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4404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3770" y="3645023"/>
                <a:ext cx="1694309" cy="1508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045" name="TextBox 3"/>
              <p:cNvSpPr txBox="1">
                <a:spLocks noChangeArrowheads="1"/>
              </p:cNvSpPr>
              <p:nvPr/>
            </p:nvSpPr>
            <p:spPr bwMode="auto">
              <a:xfrm>
                <a:off x="2339751" y="3068960"/>
                <a:ext cx="3902347" cy="638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 smtClean="0">
                    <a:solidFill>
                      <a:prstClr val="black"/>
                    </a:solidFill>
                    <a:latin typeface="+mn-lt"/>
                  </a:rPr>
                  <a:t>Задача врача: оценить симптомы, поставить врачебный диагноз, назначить лечение</a:t>
                </a:r>
              </a:p>
            </p:txBody>
          </p:sp>
          <p:sp>
            <p:nvSpPr>
              <p:cNvPr id="44046" name="TextBox 7"/>
              <p:cNvSpPr txBox="1">
                <a:spLocks noChangeArrowheads="1"/>
              </p:cNvSpPr>
              <p:nvPr/>
            </p:nvSpPr>
            <p:spPr bwMode="auto">
              <a:xfrm>
                <a:off x="2411759" y="5235547"/>
                <a:ext cx="3830339" cy="894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 smtClean="0">
                    <a:solidFill>
                      <a:srgbClr val="C00000"/>
                    </a:solidFill>
                    <a:latin typeface="+mn-lt"/>
                  </a:rPr>
                  <a:t>Задача медсестры: </a:t>
                </a:r>
                <a:r>
                  <a:rPr lang="ru-RU" sz="1200" dirty="0" smtClean="0">
                    <a:solidFill>
                      <a:prstClr val="black"/>
                    </a:solidFill>
                    <a:latin typeface="+mn-lt"/>
                  </a:rPr>
                  <a:t>1) ассистировать врачу согласно врачебным назначениям; </a:t>
                </a:r>
                <a:r>
                  <a:rPr lang="ru-RU" sz="1200" dirty="0" smtClean="0">
                    <a:solidFill>
                      <a:srgbClr val="C00000"/>
                    </a:solidFill>
                    <a:latin typeface="+mn-lt"/>
                  </a:rPr>
                  <a:t>2) провести сестринскую диагностику, определить сестринский диагноз, назначить план сестринских вмешательств.</a:t>
                </a: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539552" y="1556792"/>
              <a:ext cx="2088725" cy="317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80600" y="1556792"/>
              <a:ext cx="2151840" cy="31718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b="1">
                <a:solidFill>
                  <a:prstClr val="white"/>
                </a:solidFill>
              </a:endParaRPr>
            </a:p>
          </p:txBody>
        </p:sp>
        <p:sp>
          <p:nvSpPr>
            <p:cNvPr id="44041" name="TextBox 13"/>
            <p:cNvSpPr txBox="1">
              <a:spLocks noChangeArrowheads="1"/>
            </p:cNvSpPr>
            <p:nvPr/>
          </p:nvSpPr>
          <p:spPr bwMode="auto">
            <a:xfrm>
              <a:off x="539552" y="2197179"/>
              <a:ext cx="2088232" cy="166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C00000"/>
                  </a:solidFill>
                  <a:latin typeface="+mn-lt"/>
                </a:rPr>
                <a:t>Задача медсестры: работа со здоровыми людьми и людьми с факторами риска (сестринская диагностика, план сестринских вмешательств; обучение людей, семей, населения)</a:t>
              </a:r>
            </a:p>
          </p:txBody>
        </p:sp>
        <p:sp>
          <p:nvSpPr>
            <p:cNvPr id="44042" name="TextBox 14"/>
            <p:cNvSpPr txBox="1">
              <a:spLocks noChangeArrowheads="1"/>
            </p:cNvSpPr>
            <p:nvPr/>
          </p:nvSpPr>
          <p:spPr bwMode="auto">
            <a:xfrm>
              <a:off x="6412396" y="2034396"/>
              <a:ext cx="2088232" cy="1915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solidFill>
                    <a:srgbClr val="C00000"/>
                  </a:solidFill>
                  <a:latin typeface="+mn-lt"/>
                </a:rPr>
                <a:t>Задача медсестры: работа с больными людьми и их семьями для восстановления здоровья и функциональных способностей (сестринская диагностика, план сестринских вмешательств; обучение людей, семей, населения)</a:t>
              </a: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3526979" y="821094"/>
            <a:ext cx="7809721" cy="886408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ЕСТРИНСКОЕ ДЕЛО -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охватывает </a:t>
            </a:r>
            <a:r>
              <a:rPr lang="kk-KZ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самостоятельный </a:t>
            </a:r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совместный уход за лицами всех возрастов, семей, групп и сообществ, больными или здоровыми во всех ситуациях. 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Сестринское дело включает в себя пропаганду здоровья, профилактику болезней и уход за больными, инвалидами и умирающими людьми. Пропаганда, продвижение безопасной окружающей среды, исследования, участие в формировании политики здравоохранения, а также управление пациентами и системами здравоохранения, образование также являются ключевыми ролями сестринского дела (</a:t>
            </a:r>
            <a:r>
              <a:rPr lang="kk-KZ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Международный Совет Медсестер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(ICN)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 bwMode="auto">
          <a:xfrm>
            <a:off x="11558867" y="139076"/>
            <a:ext cx="647784" cy="5689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lIns="91123" tIns="45561" rIns="91123" bIns="45561"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930" y="4961594"/>
            <a:ext cx="11131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kk-KZ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НАВЫКИ МЕДСЕСТЕР В РК: </a:t>
            </a:r>
          </a:p>
          <a:p>
            <a:pPr lvl="0" algn="just">
              <a:spcBef>
                <a:spcPct val="0"/>
              </a:spcBef>
            </a:pPr>
            <a:r>
              <a:rPr lang="kk-K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гигиена пациента, асептика, инъекции, забор крови и других материалов на анализы, раскладка и раздача лекарств, ассистирование врачу при диагностических и лечебных врачебных мероприятиях, информационная работа по здоровому образу жизни,  заполнение статистических талонов, административная работа по заполнению документов. </a:t>
            </a:r>
          </a:p>
          <a:p>
            <a:pPr lvl="0" algn="just">
              <a:spcBef>
                <a:spcPct val="0"/>
              </a:spcBef>
            </a:pPr>
            <a:endParaRPr lang="kk-KZ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в РК медсестры выполняют лишь АССИСТИРОВАНИЕ ВРАЧУ СОГЛАСНО ВРАЧЕБНЫМ НАЗНАЧЕНИЯМ, но не осуществляют независимую практику сестринского дела, отвечающую международным определениям.</a:t>
            </a:r>
            <a:endParaRPr lang="en-US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0384" y="307910"/>
            <a:ext cx="10049069" cy="29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МЕДСЕСТРА – ЭТО ПОМОЩНИК ВРАЧА ИЛИ ОТДЕЛЬНАЯ ПРОФЕССИЯ? </a:t>
            </a:r>
            <a:endParaRPr lang="tr-TR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3485" y="1006689"/>
            <a:ext cx="1649963" cy="5334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Международное определение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932" y="4366950"/>
            <a:ext cx="11028783" cy="4478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РЕЗУЛЬТАТАМ СОЦИОЛОГИЧЕСКОГО ИССЛЕДОВАНИЯ (2014 Г.) 695 МЕДСЕСТЕР В 64 МЕДИЦИНСКИХ ОРГАНИЗАЦИЯХ РК ВСЕХ РЕГИОНОВ РК  (ПОЛИКЛИНИКИ, СТАЦИОНАРЫ, РЕСПУБЛИКАНСКИЕ МЕДИЦИНСКИЕ ОРГАНИЗАЦИИ):</a:t>
            </a:r>
            <a:endParaRPr lang="tr-TR" sz="1200" b="1" dirty="0">
              <a:solidFill>
                <a:srgbClr val="00206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043444" y="1222310"/>
            <a:ext cx="1222311" cy="18661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622387" y="95228"/>
            <a:ext cx="10455049" cy="649138"/>
          </a:xfrm>
          <a:noFill/>
          <a:ln>
            <a:solidFill>
              <a:schemeClr val="tx1"/>
            </a:solidFill>
            <a:prstDash val="sysDot"/>
          </a:ln>
        </p:spPr>
        <p:txBody>
          <a:bodyPr>
            <a:normAutofit fontScale="90000"/>
          </a:bodyPr>
          <a:lstStyle/>
          <a:p>
            <a:pPr indent="449033" algn="ctr">
              <a:lnSpc>
                <a:spcPct val="115000"/>
              </a:lnSpc>
              <a:defRPr/>
            </a:pPr>
            <a:r>
              <a:rPr lang="ru-RU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Обеспеченность кадрами специалистов сестринского дела, фельдшеров и акушеров в сравнении с международными практиками</a:t>
            </a:r>
            <a:r>
              <a:rPr lang="ru-RU" sz="2000" b="1" dirty="0">
                <a:solidFill>
                  <a:srgbClr val="FF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425" y="909435"/>
            <a:ext cx="10972640" cy="5288325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Century Gothic" pitchFamily="34" charset="0"/>
                <a:ea typeface="Calibri"/>
                <a:cs typeface="Times New Roman"/>
              </a:rPr>
              <a:t>По данным ВОЗ: </a:t>
            </a:r>
            <a:endParaRPr lang="ru-RU" sz="1500" b="1" dirty="0">
              <a:latin typeface="Century Gothic" pitchFamily="34" charset="0"/>
              <a:ea typeface="Calibri"/>
              <a:cs typeface="Times New Roman"/>
            </a:endParaRPr>
          </a:p>
          <a:p>
            <a:pPr marL="375941" indent="-375941">
              <a:defRPr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0932" y="1485556"/>
          <a:ext cx="10729722" cy="4720606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87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  <a:latin typeface="Century Gothic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Республике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Century Gothic" pitchFamily="34" charset="0"/>
                        </a:rPr>
                        <a:t>За рубежом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всего сестринского и акушерского персонала на 1 000 населения  в РК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7,991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(7,13 по 017 ф.)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Финляндии  – 14,513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6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непосредственного занятого лечебным и диагностическим процессом всего сестринского персонала к врачам (ВОЗ 2015)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 017 ф.)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Финляндия 4,7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kk-KZ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медсестер с 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уровнем 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прикладного и академического </a:t>
                      </a:r>
                      <a:r>
                        <a:rPr lang="ru-RU" sz="18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бакалавриата</a:t>
                      </a: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общем сестринском персонале, непосредственно занятого в лечебном и диагностическом </a:t>
                      </a:r>
                      <a:r>
                        <a:rPr lang="kk-KZ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процессом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РК – 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США -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37,2%;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6 Европейских стран -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46,8% 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5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8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медсестер</a:t>
                      </a:r>
                      <a:r>
                        <a:rPr lang="kk-KZ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прошедших магистратуру по сестринскому делу и получивших статус 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APRN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CNP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CNM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CNA</a:t>
                      </a: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РК – 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США - 4,26%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19929" y="175165"/>
            <a:ext cx="672075" cy="3566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56" y="761823"/>
            <a:ext cx="2808655" cy="528516"/>
          </a:xfrm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defTabSz="913932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1300" dirty="0">
                <a:solidFill>
                  <a:srgbClr val="002060"/>
                </a:solidFill>
                <a:latin typeface="Calibri" pitchFamily="34" charset="0"/>
              </a:rPr>
              <a:t>2014 год: социологическое исследование  695 медсестер  в 64  </a:t>
            </a:r>
            <a:r>
              <a:rPr lang="ru-RU" sz="1300" dirty="0" err="1">
                <a:solidFill>
                  <a:srgbClr val="002060"/>
                </a:solidFill>
                <a:latin typeface="Calibri" pitchFamily="34" charset="0"/>
              </a:rPr>
              <a:t>медорганизациях</a:t>
            </a:r>
            <a:r>
              <a:rPr lang="ru-RU" sz="1300" dirty="0">
                <a:solidFill>
                  <a:srgbClr val="002060"/>
                </a:solidFill>
                <a:latin typeface="Calibri" pitchFamily="34" charset="0"/>
              </a:rPr>
              <a:t>  РК </a:t>
            </a:r>
            <a:r>
              <a:rPr lang="ru-RU" sz="1400" dirty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1400" dirty="0">
                <a:solidFill>
                  <a:srgbClr val="002060"/>
                </a:solidFill>
                <a:latin typeface="Calibri" pitchFamily="34" charset="0"/>
              </a:rPr>
            </a:br>
            <a:endParaRPr lang="ru-RU" sz="1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8561"/>
              </p:ext>
            </p:extLst>
          </p:nvPr>
        </p:nvGraphicFramePr>
        <p:xfrm>
          <a:off x="406457" y="1740751"/>
          <a:ext cx="5101723" cy="1688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08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Ед. </a:t>
                      </a:r>
                      <a:r>
                        <a:rPr lang="ru-RU" sz="1300" dirty="0" err="1" smtClean="0">
                          <a:solidFill>
                            <a:srgbClr val="002060"/>
                          </a:solidFill>
                        </a:rPr>
                        <a:t>изм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2020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2021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Доля медицинских колледжей, реорганизованных в Высшие колледжи</a:t>
                      </a:r>
                      <a:endParaRPr kumimoji="0" 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12,3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ru-RU" sz="13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L="91448" marR="91448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439228" y="765005"/>
            <a:ext cx="2881688" cy="7015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91306" tIns="45653" rIns="91306" bIns="45653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hangingPunct="0">
              <a:lnSpc>
                <a:spcPct val="100000"/>
              </a:lnSpc>
              <a:defRPr/>
            </a:pPr>
            <a:r>
              <a:rPr lang="ru-RU" sz="1400" b="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В РК м\с выполняют лишь </a:t>
            </a:r>
            <a:r>
              <a:rPr lang="ru-RU" sz="1400" b="0" dirty="0" err="1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ассистирование</a:t>
            </a:r>
            <a:r>
              <a:rPr lang="ru-RU" sz="1400" b="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врачу согласно врачебным назначениям, но не осуществляют практику сестринского дела, отвечающую международным определениям</a:t>
            </a:r>
            <a:endParaRPr lang="en-US" sz="1400" b="0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45193" y="764998"/>
            <a:ext cx="3240511" cy="5761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91306" tIns="45653" rIns="91306" bIns="45653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eaLnBrk="0" hangingPunct="0">
              <a:lnSpc>
                <a:spcPct val="100000"/>
              </a:lnSpc>
              <a:defRPr/>
            </a:pPr>
            <a:r>
              <a:rPr lang="ru-RU" sz="1200" b="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Подготовка прикладных бакалавров в Высших медицинских колледжах по ускоренным программам (1 год 6 мес.) </a:t>
            </a:r>
            <a:endParaRPr lang="en-US" sz="1200" b="0" dirty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460" y="117448"/>
            <a:ext cx="11379095" cy="431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Потребность в обучении/переобучении медсестер уровня </a:t>
            </a:r>
            <a:r>
              <a:rPr lang="ru-RU" sz="15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бакалавриата</a:t>
            </a: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 квалификациями к ведению независимой профессиональной сестринской деятельности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142381"/>
              </p:ext>
            </p:extLst>
          </p:nvPr>
        </p:nvGraphicFramePr>
        <p:xfrm>
          <a:off x="5880073" y="1741718"/>
          <a:ext cx="5767640" cy="1643743"/>
        </p:xfrm>
        <a:graphic>
          <a:graphicData uri="http://schemas.openxmlformats.org/drawingml/2006/table">
            <a:tbl>
              <a:tblPr firstRow="1" firstCol="1" bandRow="1"/>
              <a:tblGrid>
                <a:gridCol w="344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5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Планируемая доля </a:t>
                      </a:r>
                      <a:r>
                        <a:rPr lang="kk-KZ" sz="13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бакалавров </a:t>
                      </a:r>
                      <a:r>
                        <a:rPr lang="kk-KZ" sz="13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сестринского дела </a:t>
                      </a:r>
                      <a:r>
                        <a:rPr lang="kk-KZ" sz="13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общем сестринском персонале: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1,7%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(2020)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18%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(2025)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39,</a:t>
                      </a:r>
                      <a:r>
                        <a:rPr lang="ru-RU" sz="13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8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(2030)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Количество медсестер, требующих </a:t>
                      </a: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обучения/переобучения (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исходя из общего количества сестринского персонала 126 984 в отчетном году, без учета ежегодного прироста)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1612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18298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41433</a:t>
                      </a:r>
                      <a:endParaRPr lang="ru-RU" sz="13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70296" marR="70296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74841"/>
              </p:ext>
            </p:extLst>
          </p:nvPr>
        </p:nvGraphicFramePr>
        <p:xfrm>
          <a:off x="390576" y="3645651"/>
          <a:ext cx="11329875" cy="2955933"/>
        </p:xfrm>
        <a:graphic>
          <a:graphicData uri="http://schemas.openxmlformats.org/drawingml/2006/table">
            <a:tbl>
              <a:tblPr firstRow="1" bandRow="1"/>
              <a:tblGrid>
                <a:gridCol w="508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16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7 медицинских вузов:</a:t>
                      </a:r>
                    </a:p>
                    <a:p>
                      <a:r>
                        <a:rPr lang="ru-RU" sz="1400" dirty="0" smtClean="0">
                          <a:latin typeface="Arial Narrow" pitchFamily="34" charset="0"/>
                        </a:rPr>
                        <a:t>Выпуск академических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 бакалавров/магистров: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2011 –  119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2012 – 191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2013 – 242 / 5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2014 – 163 /10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2015 – 281 / 17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2016 – 196 / 4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2017 – 149 / </a:t>
                      </a:r>
                    </a:p>
                  </a:txBody>
                  <a:tcPr marL="121927" marR="121927" marT="45683" marB="45683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8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колледж</a:t>
                      </a:r>
                      <a:r>
                        <a:rPr lang="kk-KZ" sz="1400" b="1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ей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 Narrow" pitchFamily="34" charset="0"/>
                        </a:rPr>
                        <a:t> (24 гос. и 56 частных)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Выпуск медсестер: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2011 – 11 410 (из них 7 422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2012 – 11 559 (из них 6 716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2013 – 12 080 (из них 7 010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 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2014 – 13 829 (из них 8 216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2015 – 17 609 (из них 7 805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2016 – 20 983 (из них 11 202 в </a:t>
                      </a:r>
                      <a:r>
                        <a:rPr lang="ru-RU" sz="1400" baseline="0" dirty="0" err="1" smtClean="0">
                          <a:latin typeface="Arial Narrow" pitchFamily="34" charset="0"/>
                        </a:rPr>
                        <a:t>гос.колледжах</a:t>
                      </a:r>
                      <a:r>
                        <a:rPr lang="ru-RU" sz="1400" baseline="0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r>
                        <a:rPr lang="ru-RU" sz="1400" baseline="0" dirty="0" smtClean="0">
                          <a:latin typeface="Arial Narrow" pitchFamily="34" charset="0"/>
                        </a:rPr>
                        <a:t>2017 - </a:t>
                      </a:r>
                    </a:p>
                  </a:txBody>
                  <a:tcPr marL="121927" marR="121927" marT="45683" marB="456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b="0" dirty="0" smtClean="0">
                          <a:latin typeface="Arial Narrow" pitchFamily="34" charset="0"/>
                        </a:rPr>
                        <a:t>Пересмотр</a:t>
                      </a:r>
                      <a:r>
                        <a:rPr lang="ru-RU" sz="1400" b="0" baseline="0" dirty="0" smtClean="0">
                          <a:latin typeface="Arial Narrow" pitchFamily="34" charset="0"/>
                        </a:rPr>
                        <a:t> подготовки с ориентацией на клиническую деятельность, введение гибкой траектории переобучения работающих медсестер по ускоренным программам (1 год 6 мес., 2 года 6 мес.)</a:t>
                      </a:r>
                      <a:endParaRPr lang="ru-RU" sz="1400" b="0" dirty="0">
                        <a:latin typeface="Arial Narrow" pitchFamily="34" charset="0"/>
                      </a:endParaRPr>
                    </a:p>
                  </a:txBody>
                  <a:tcPr marL="121927" marR="121927" marT="45683" marB="45683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Arial Narrow" pitchFamily="34" charset="0"/>
                        </a:rPr>
                        <a:t>Реорганизация в Высшие колледжи для</a:t>
                      </a:r>
                      <a:r>
                        <a:rPr lang="ru-RU" sz="1400" b="0" baseline="0" dirty="0" smtClean="0">
                          <a:latin typeface="Arial Narrow" pitchFamily="34" charset="0"/>
                        </a:rPr>
                        <a:t> подготовки прикладных бакалавров сестринского дела (проект ММОН: 30% в 2019 году), введение гибкой траектории переобучения работающих медсестер</a:t>
                      </a:r>
                      <a:endParaRPr lang="ru-RU" sz="1400" b="0" dirty="0" smtClean="0">
                        <a:latin typeface="Arial Narrow" pitchFamily="34" charset="0"/>
                      </a:endParaRPr>
                    </a:p>
                  </a:txBody>
                  <a:tcPr marL="121927" marR="121927" marT="45683" marB="4568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7484451" y="918952"/>
            <a:ext cx="909756" cy="28727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3359589" y="918952"/>
            <a:ext cx="1008195" cy="28727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3" rIns="91306" bIns="45653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результат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65901" y="119179"/>
            <a:ext cx="426099" cy="40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6"/>
            <a:ext cx="10972800" cy="669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Сравнительные данные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численности специалистов сестринского дела в РК на конец  2018 года и прогноз на 2030 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521822"/>
              </p:ext>
            </p:extLst>
          </p:nvPr>
        </p:nvGraphicFramePr>
        <p:xfrm>
          <a:off x="431400" y="1334278"/>
          <a:ext cx="5232311" cy="505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28290571"/>
              </p:ext>
            </p:extLst>
          </p:nvPr>
        </p:nvGraphicFramePr>
        <p:xfrm>
          <a:off x="6204935" y="1259633"/>
          <a:ext cx="5719665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940557" y="1428353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765901" y="119179"/>
            <a:ext cx="426099" cy="40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43848"/>
              </p:ext>
            </p:extLst>
          </p:nvPr>
        </p:nvGraphicFramePr>
        <p:xfrm>
          <a:off x="719403" y="548680"/>
          <a:ext cx="109728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765901" y="119179"/>
            <a:ext cx="426099" cy="40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4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5100</Words>
  <Application>Microsoft Office PowerPoint</Application>
  <PresentationFormat>Широкоэкранный</PresentationFormat>
  <Paragraphs>740</Paragraphs>
  <Slides>35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35</vt:i4>
      </vt:variant>
    </vt:vector>
  </HeadingPairs>
  <TitlesOfParts>
    <vt:vector size="55" baseType="lpstr">
      <vt:lpstr>Arial</vt:lpstr>
      <vt:lpstr>Arial Narrow</vt:lpstr>
      <vt:lpstr>Calibri</vt:lpstr>
      <vt:lpstr>Calibri Light</vt:lpstr>
      <vt:lpstr>Century Gothic</vt:lpstr>
      <vt:lpstr>FontAwesome</vt:lpstr>
      <vt:lpstr>Symbol</vt:lpstr>
      <vt:lpstr>Times New Roman</vt:lpstr>
      <vt:lpstr>Wingdings</vt:lpstr>
      <vt:lpstr>Тема Office</vt:lpstr>
      <vt:lpstr>15_Тема Office</vt:lpstr>
      <vt:lpstr>2_Тема Office</vt:lpstr>
      <vt:lpstr>3_Тема Office</vt:lpstr>
      <vt:lpstr>Simple Light</vt:lpstr>
      <vt:lpstr>11_Тема Office</vt:lpstr>
      <vt:lpstr>13_Тема Office</vt:lpstr>
      <vt:lpstr>10_Тема Office</vt:lpstr>
      <vt:lpstr>2_Simple Light</vt:lpstr>
      <vt:lpstr>3_Simple Light</vt:lpstr>
      <vt:lpstr>5_Тема Office</vt:lpstr>
      <vt:lpstr> Формирование новой модели сестринской службы в условиях реформирования сестринского дела в РК  </vt:lpstr>
      <vt:lpstr>Презентация PowerPoint</vt:lpstr>
      <vt:lpstr>ГЛОБАЛЬНЫЙ ПОЛИТИЧЕСКИЙ КОНТЕКСТ</vt:lpstr>
      <vt:lpstr>Проблемы препятствующие эффективному развитию и достижению целевых показателей в области развития сестринского дела в Республике </vt:lpstr>
      <vt:lpstr> CЕСТРИНСКОЕ ДЕЛО - охватывает самостоятельный и совместный уход за лицами всех возрастов, семей, групп и сообществ, больными или здоровыми во всех ситуациях.  Сестринское дело включает в себя пропаганду здоровья, профилактику болезней и уход за больными, инвалидами и умирающими людьми. Пропаганда, продвижение безопасной окружающей среды, исследования, участие в формировании политики здравоохранения, а также управление пациентами и системами здравоохранения, образование также являются ключевыми ролями сестринского дела (Международный Совет Медсестер (ICN)) </vt:lpstr>
      <vt:lpstr> Обеспеченность кадрами специалистов сестринского дела, фельдшеров и акушеров в сравнении с международными практиками </vt:lpstr>
      <vt:lpstr> 2014 год: социологическое исследование  695 медсестер  в 64  медорганизациях  РК  </vt:lpstr>
      <vt:lpstr>Сравнительные данные  по численности специалистов сестринского дела в РК на конец  2018 года и прогноз на 2030 год</vt:lpstr>
      <vt:lpstr>Презентация PowerPoint</vt:lpstr>
      <vt:lpstr> Прогнозный выпуск прикладных бакалавров по республике по годам (2018-2030 гг.) </vt:lpstr>
      <vt:lpstr>    Государственная программа развития здравоохранения 2020-2025 г. Направление 5. Повышение качества медицинской помощи (Проект)   Наименование показателя: Доля медицинских сестер расширенной практики (подготовленных по программам прикладного и академического бакалавриата) в общем количестве сестринских кадров в системе здравоохранения РК</vt:lpstr>
      <vt:lpstr> Распределение Высших медицинских колледжей на территории Республики Казахстан </vt:lpstr>
      <vt:lpstr>Презентация PowerPoint</vt:lpstr>
      <vt:lpstr>Карта профессиональной квалификации в сфере здравоохранения</vt:lpstr>
      <vt:lpstr>Компетенции выпускников по специальности «Сестринское дело»</vt:lpstr>
      <vt:lpstr>ПИЛОТНЫЙ ПРОЕКТ по разработке и внедрению новой модели сестринской службы в организациях практического здравоохранения – клинических базах высших медицинских колледжей РК</vt:lpstr>
      <vt:lpstr>ПИЛОТНЫЙ ПРОЕКТ по разработке и внедрению новой модели сестринской службы в организациях практического здравоохранения – клинических базах высших медицинских колледжей РК</vt:lpstr>
      <vt:lpstr>Концепция развития ПМСП в РК</vt:lpstr>
      <vt:lpstr>ПИЛОТНЫЙ ПРОЕКТ по разработке и внедрению новой модели сестринской службы в организациях практического здравоохранения – клинических базах высших медицинских колледжей РК</vt:lpstr>
      <vt:lpstr>Методические рекомендации для колледжей  по включению информационных модулей ЮНИСЕФ в учебные программы сестринского дела уровня ТиПО и прикладного бакалавриата</vt:lpstr>
      <vt:lpstr>Методические рекомендации для организаций ПМСП по внедрению универсальной прогрессивной модели патронажной службы</vt:lpstr>
      <vt:lpstr>Презентация PowerPoint</vt:lpstr>
      <vt:lpstr>Внедрение новой модели  сестринской службы:   в приемном покое и клинических отделениях стационаров и   ПМСП (в части ПУЗ, триаж, школ здоровья, скринингов и других видов деятельности отделений профилактики и диспансеризации)</vt:lpstr>
      <vt:lpstr>Презентация PowerPoint</vt:lpstr>
      <vt:lpstr>  Прогноз потребности медсестер патронажной службы и ПУЗ до 2025 года в пилотных поликлиниках и регионах РК </vt:lpstr>
      <vt:lpstr>Проблемные вопросы по внедрению новой модели патронажной службы: </vt:lpstr>
      <vt:lpstr>Презентация PowerPoint</vt:lpstr>
      <vt:lpstr>Проблемные вопросы по внедрению новой модели патронажной службы стационарах и ПМСП (кроме патронажной службы): </vt:lpstr>
      <vt:lpstr>Презентация PowerPoint</vt:lpstr>
      <vt:lpstr>ПИЛОТНЫЙ ПРОЕКТ по разработке и внедрению новой модели сестринской службы в организациях практического  здравоохранения – клинических базах высших медицинских колледжей РК</vt:lpstr>
      <vt:lpstr>Презентация PowerPoint</vt:lpstr>
      <vt:lpstr>Предпринимаемые  меры в Республике</vt:lpstr>
      <vt:lpstr>Перспективы развития сестринского дела в РК</vt:lpstr>
      <vt:lpstr>    Рекомендации,  данные в рамках подготовки Policy Brief: «Внедрение новой модели управления сестринской службой в организациях здравоохранения для повышения эффективности деятельности специалистов сестринского дела и их вклада в охрану здоровья населения в РК»   </vt:lpstr>
      <vt:lpstr> Байгожина Зауре Алпановна, Начальник отдела развития медицинского образования РГП «Республиканский центр развития здравоохранения» olai_02@inbox.ru +77073456305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Казахстан</dc:title>
  <dc:creator>Zhanara I. Yessenalina</dc:creator>
  <cp:lastModifiedBy>lenovo</cp:lastModifiedBy>
  <cp:revision>630</cp:revision>
  <cp:lastPrinted>2018-06-20T04:00:36Z</cp:lastPrinted>
  <dcterms:created xsi:type="dcterms:W3CDTF">2017-11-11T07:16:26Z</dcterms:created>
  <dcterms:modified xsi:type="dcterms:W3CDTF">2019-05-21T18:46:30Z</dcterms:modified>
</cp:coreProperties>
</file>